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4" r:id="rId9"/>
    <p:sldId id="265" r:id="rId10"/>
    <p:sldId id="266" r:id="rId11"/>
    <p:sldId id="267" r:id="rId12"/>
    <p:sldId id="263"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79" r:id="rId26"/>
    <p:sldId id="280" r:id="rId27"/>
    <p:sldId id="281" r:id="rId2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9A2B6E-2AD9-435F-A81D-58A180E9D461}" type="datetimeFigureOut">
              <a:rPr lang="it-IT" smtClean="0"/>
              <a:pPr/>
              <a:t>24/02/2013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4F30E-FD34-44C5-9E3A-5BB532AC2419}"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27</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3</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7</a:t>
            </a:fld>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8</a:t>
            </a:fld>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fld id="{3644F30E-FD34-44C5-9E3A-5BB532AC2419}" type="slidenum">
              <a:rPr lang="it-IT" smtClean="0"/>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ACF3166-77E7-4391-AF9C-4AE06A3133B3}" type="datetimeFigureOut">
              <a:rPr lang="it-IT" smtClean="0"/>
              <a:pPr/>
              <a:t>24/02/2013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035EB97-958B-4161-A93C-5E89FC182FB6}"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F3166-77E7-4391-AF9C-4AE06A3133B3}" type="datetimeFigureOut">
              <a:rPr lang="it-IT" smtClean="0"/>
              <a:pPr/>
              <a:t>24/02/2013</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5EB97-958B-4161-A93C-5E89FC182FB6}"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L’indipendenza mancata</a:t>
            </a:r>
            <a:endParaRPr lang="it-IT" dirty="0"/>
          </a:p>
        </p:txBody>
      </p:sp>
      <p:sp>
        <p:nvSpPr>
          <p:cNvPr id="3" name="Sottotitolo 2"/>
          <p:cNvSpPr>
            <a:spLocks noGrp="1"/>
          </p:cNvSpPr>
          <p:nvPr>
            <p:ph type="subTitle" idx="1"/>
          </p:nvPr>
        </p:nvSpPr>
        <p:spPr/>
        <p:txBody>
          <a:bodyPr/>
          <a:lstStyle/>
          <a:p>
            <a:r>
              <a:rPr lang="it-IT" dirty="0" smtClean="0"/>
              <a:t>La Legione Ebraica e il sogno sionista</a:t>
            </a:r>
          </a:p>
          <a:p>
            <a:r>
              <a:rPr lang="it-IT" smtClean="0"/>
              <a:t>nella </a:t>
            </a:r>
            <a:r>
              <a:rPr lang="it-IT" dirty="0" smtClean="0"/>
              <a:t>Prima Guerra Mondiale</a:t>
            </a:r>
            <a:endParaRPr lang="it-IT"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Gallipoli 1915: il battesimo del fuoco</a:t>
            </a:r>
            <a:endParaRPr lang="it-IT" dirty="0"/>
          </a:p>
        </p:txBody>
      </p:sp>
      <p:sp>
        <p:nvSpPr>
          <p:cNvPr id="3" name="Segnaposto contenuto 2"/>
          <p:cNvSpPr>
            <a:spLocks noGrp="1"/>
          </p:cNvSpPr>
          <p:nvPr>
            <p:ph idx="1"/>
          </p:nvPr>
        </p:nvSpPr>
        <p:spPr>
          <a:xfrm>
            <a:off x="457200" y="1600200"/>
            <a:ext cx="3970784" cy="4565104"/>
          </a:xfrm>
        </p:spPr>
        <p:txBody>
          <a:bodyPr>
            <a:normAutofit fontScale="55000" lnSpcReduction="20000"/>
          </a:bodyPr>
          <a:lstStyle/>
          <a:p>
            <a:r>
              <a:rPr lang="it-IT" dirty="0" smtClean="0"/>
              <a:t>Per sbloccare la spedizione navale dei </a:t>
            </a:r>
            <a:r>
              <a:rPr lang="it-IT" dirty="0" err="1" smtClean="0"/>
              <a:t>Dardanelli</a:t>
            </a:r>
            <a:r>
              <a:rPr lang="it-IT" dirty="0" smtClean="0"/>
              <a:t>, il 25 aprile britannici, francesi, australiani e neozelandesi sbarcarono un corpo di spedizione nella penisola di Gallipoli</a:t>
            </a:r>
          </a:p>
          <a:p>
            <a:r>
              <a:rPr lang="it-IT" dirty="0" smtClean="0"/>
              <a:t>Il Corpo dei Mulattieri Sionisti, sotto il comando del tenente-colonnello irlandese John </a:t>
            </a:r>
            <a:r>
              <a:rPr lang="it-IT" dirty="0" err="1" smtClean="0"/>
              <a:t>Patterson</a:t>
            </a:r>
            <a:r>
              <a:rPr lang="it-IT" dirty="0" smtClean="0"/>
              <a:t>, sbarcò assieme alla prima ondata, a Capo </a:t>
            </a:r>
            <a:r>
              <a:rPr lang="it-IT" dirty="0" err="1" smtClean="0"/>
              <a:t>Helles</a:t>
            </a:r>
            <a:r>
              <a:rPr lang="it-IT" dirty="0" smtClean="0"/>
              <a:t>, l’estremo Sud della Penisola di Gallipoli</a:t>
            </a:r>
          </a:p>
          <a:p>
            <a:r>
              <a:rPr lang="it-IT" dirty="0" smtClean="0"/>
              <a:t>Lo sbarco finì in un fiasco, la campagna di Gallipoli durò 8 mesi e si concluse con la perdita di più di 44.000 uomini da parte dell’Intesa (contro quasi 80.000 turchi); il Corpo dei Mulattieri Sionisti perse 15 uomini</a:t>
            </a:r>
            <a:endParaRPr lang="it-IT" dirty="0"/>
          </a:p>
        </p:txBody>
      </p:sp>
      <p:pic>
        <p:nvPicPr>
          <p:cNvPr id="5" name="Immagine 4" descr="zionmule_corps.jpg"/>
          <p:cNvPicPr>
            <a:picLocks noChangeAspect="1"/>
          </p:cNvPicPr>
          <p:nvPr/>
        </p:nvPicPr>
        <p:blipFill>
          <a:blip r:embed="rId3" cstate="print"/>
          <a:stretch>
            <a:fillRect/>
          </a:stretch>
        </p:blipFill>
        <p:spPr>
          <a:xfrm>
            <a:off x="4333468" y="1988840"/>
            <a:ext cx="4810532" cy="380833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Nuove priorità britanniche nel 1916</a:t>
            </a:r>
            <a:endParaRPr lang="it-IT" dirty="0"/>
          </a:p>
        </p:txBody>
      </p:sp>
      <p:sp>
        <p:nvSpPr>
          <p:cNvPr id="3" name="Segnaposto contenuto 2"/>
          <p:cNvSpPr>
            <a:spLocks noGrp="1"/>
          </p:cNvSpPr>
          <p:nvPr>
            <p:ph idx="1"/>
          </p:nvPr>
        </p:nvSpPr>
        <p:spPr>
          <a:xfrm>
            <a:off x="457200" y="1600201"/>
            <a:ext cx="7859216" cy="1972815"/>
          </a:xfrm>
        </p:spPr>
        <p:txBody>
          <a:bodyPr>
            <a:normAutofit fontScale="40000" lnSpcReduction="20000"/>
          </a:bodyPr>
          <a:lstStyle/>
          <a:p>
            <a:r>
              <a:rPr lang="it-IT" dirty="0" smtClean="0"/>
              <a:t>Dopo il fallimento della campagna di Gallipoli, l’attenzione inglese si concentrò sulla difesa del Canale di Suez</a:t>
            </a:r>
          </a:p>
          <a:p>
            <a:r>
              <a:rPr lang="it-IT" dirty="0" smtClean="0"/>
              <a:t>L’</a:t>
            </a:r>
            <a:r>
              <a:rPr lang="it-IT" dirty="0" err="1" smtClean="0"/>
              <a:t>Arab</a:t>
            </a:r>
            <a:r>
              <a:rPr lang="it-IT" dirty="0" smtClean="0"/>
              <a:t> Bureau, con un grande sforzo di denaro e mezzi, sostenne la ribellione araba dietro alle linee ottomane</a:t>
            </a:r>
          </a:p>
          <a:p>
            <a:r>
              <a:rPr lang="it-IT" dirty="0" smtClean="0"/>
              <a:t>L’8 giugno 1916 lo sceicco Hussein si alleò segretamente con la Gran Bretagna e la Francia</a:t>
            </a:r>
          </a:p>
          <a:p>
            <a:r>
              <a:rPr lang="it-IT" dirty="0" smtClean="0"/>
              <a:t>Nel giugno del 1916 dilagò la rivolta nello </a:t>
            </a:r>
            <a:r>
              <a:rPr lang="it-IT" dirty="0" err="1" smtClean="0"/>
              <a:t>Hijaz</a:t>
            </a:r>
            <a:r>
              <a:rPr lang="it-IT" dirty="0" smtClean="0"/>
              <a:t>, assistita da forze navali e da consiglieri militari britannici (fra cui Thomas E. Lawrence, il celeberrimo Lawrence d’Arabia)</a:t>
            </a:r>
          </a:p>
          <a:p>
            <a:r>
              <a:rPr lang="it-IT" dirty="0" smtClean="0"/>
              <a:t>Contrariamente alle aspettative britanniche, la rivolta non si estese agli arabi ottomani, che restarono fedeli all’Impero</a:t>
            </a:r>
          </a:p>
          <a:p>
            <a:r>
              <a:rPr lang="it-IT" dirty="0" smtClean="0"/>
              <a:t>Fra il settembre e il dicembre del 1916, le forze regolari britanniche, per dare più profondità alla difesa di Suez, occuparono tutta la penisola del Sinai, fino alle porte di Gaza, dunque alle porte della Palestina</a:t>
            </a:r>
          </a:p>
          <a:p>
            <a:endParaRPr lang="it-IT" dirty="0"/>
          </a:p>
        </p:txBody>
      </p:sp>
      <p:pic>
        <p:nvPicPr>
          <p:cNvPr id="4" name="Immagine 3" descr="Sinai-WW1.jpg"/>
          <p:cNvPicPr>
            <a:picLocks noChangeAspect="1"/>
          </p:cNvPicPr>
          <p:nvPr/>
        </p:nvPicPr>
        <p:blipFill>
          <a:blip r:embed="rId3" cstate="print"/>
          <a:stretch>
            <a:fillRect/>
          </a:stretch>
        </p:blipFill>
        <p:spPr>
          <a:xfrm>
            <a:off x="2411760" y="3501008"/>
            <a:ext cx="4100614" cy="34902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Medio Oriente concepito</a:t>
            </a:r>
            <a:br>
              <a:rPr lang="it-IT" dirty="0" smtClean="0"/>
            </a:br>
            <a:r>
              <a:rPr lang="it-IT" dirty="0" smtClean="0"/>
              <a:t>nel Patto </a:t>
            </a:r>
            <a:r>
              <a:rPr lang="it-IT" dirty="0" err="1" smtClean="0"/>
              <a:t>Sykes-Picot</a:t>
            </a:r>
            <a:endParaRPr lang="it-IT" dirty="0"/>
          </a:p>
        </p:txBody>
      </p:sp>
      <p:sp>
        <p:nvSpPr>
          <p:cNvPr id="3" name="Segnaposto contenuto 2"/>
          <p:cNvSpPr>
            <a:spLocks noGrp="1"/>
          </p:cNvSpPr>
          <p:nvPr>
            <p:ph idx="1"/>
          </p:nvPr>
        </p:nvSpPr>
        <p:spPr>
          <a:xfrm>
            <a:off x="457200" y="1600200"/>
            <a:ext cx="4978896" cy="4525963"/>
          </a:xfrm>
        </p:spPr>
        <p:txBody>
          <a:bodyPr>
            <a:normAutofit fontScale="47500" lnSpcReduction="20000"/>
          </a:bodyPr>
          <a:lstStyle/>
          <a:p>
            <a:r>
              <a:rPr lang="it-IT" dirty="0" smtClean="0"/>
              <a:t>Nonostante il rovescio subito a Gallipoli e la lentezza delle operazioni nel Sinai e nello </a:t>
            </a:r>
            <a:r>
              <a:rPr lang="it-IT" dirty="0" err="1" smtClean="0"/>
              <a:t>Hijaz</a:t>
            </a:r>
            <a:r>
              <a:rPr lang="it-IT" dirty="0" smtClean="0"/>
              <a:t>, Londra e Parigi non cessarono mai di preparare il dopoguerra nel Medio Oriente</a:t>
            </a:r>
          </a:p>
          <a:p>
            <a:r>
              <a:rPr lang="it-IT" dirty="0" smtClean="0"/>
              <a:t>L’accordo sull’assetto post-bellico fu raggiunto con il patto segreto </a:t>
            </a:r>
            <a:r>
              <a:rPr lang="it-IT" dirty="0" err="1" smtClean="0"/>
              <a:t>Sykes-Picot</a:t>
            </a:r>
            <a:endParaRPr lang="it-IT" dirty="0" smtClean="0"/>
          </a:p>
          <a:p>
            <a:r>
              <a:rPr lang="it-IT" dirty="0" smtClean="0"/>
              <a:t>Contrariamente al luogo comune (che vuole il Medio Oriente attuale originato da quell’accordo), si trattava di un patto fra potenze coloniali che dovette essere archiviato dopo la presa del potere da parte dei bolscevichi nel novembre del 1917</a:t>
            </a:r>
          </a:p>
          <a:p>
            <a:r>
              <a:rPr lang="it-IT" dirty="0" smtClean="0"/>
              <a:t>Il patto assegnava l’Armenia alla protezione russa, l’Anatolia meridionale, la costa siriana e il Libano dovevano diventare protettorati francesi; il Golfo Persico e la Mesopotamia dovevano diventare protettorati britannici; il resto della “mezzaluna fertile” sarebbe stato diviso in due aree di influenza: il Nord alla Francia e il Sud alla Gran Bretagna. Ma c’erano due modi di intendere l’area di influenza. Per </a:t>
            </a:r>
            <a:r>
              <a:rPr lang="it-IT" dirty="0" err="1" smtClean="0"/>
              <a:t>Sykes</a:t>
            </a:r>
            <a:r>
              <a:rPr lang="it-IT" dirty="0" smtClean="0"/>
              <a:t> gli arabi dovevano diventare indipendenti e accettare solo una supervisione britannica temporanea; per </a:t>
            </a:r>
            <a:r>
              <a:rPr lang="it-IT" dirty="0" err="1" smtClean="0"/>
              <a:t>Picot</a:t>
            </a:r>
            <a:r>
              <a:rPr lang="it-IT" dirty="0" smtClean="0"/>
              <a:t>, al contrario, si doveva trattare di una graduale colonizzazione</a:t>
            </a:r>
            <a:endParaRPr lang="it-IT" dirty="0"/>
          </a:p>
        </p:txBody>
      </p:sp>
      <p:pic>
        <p:nvPicPr>
          <p:cNvPr id="4" name="Immagine 3" descr="Sykes-Picot_svg.png"/>
          <p:cNvPicPr>
            <a:picLocks noChangeAspect="1"/>
          </p:cNvPicPr>
          <p:nvPr/>
        </p:nvPicPr>
        <p:blipFill>
          <a:blip r:embed="rId3" cstate="print"/>
          <a:stretch>
            <a:fillRect/>
          </a:stretch>
        </p:blipFill>
        <p:spPr>
          <a:xfrm>
            <a:off x="5292080" y="1556792"/>
            <a:ext cx="3898658" cy="43924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Palestina e il patto </a:t>
            </a:r>
            <a:r>
              <a:rPr lang="it-IT" dirty="0" err="1" smtClean="0"/>
              <a:t>Sykes-Picot</a:t>
            </a:r>
            <a:endParaRPr lang="it-IT" dirty="0"/>
          </a:p>
        </p:txBody>
      </p:sp>
      <p:sp>
        <p:nvSpPr>
          <p:cNvPr id="3" name="Segnaposto contenuto 2"/>
          <p:cNvSpPr>
            <a:spLocks noGrp="1"/>
          </p:cNvSpPr>
          <p:nvPr>
            <p:ph idx="1"/>
          </p:nvPr>
        </p:nvSpPr>
        <p:spPr/>
        <p:txBody>
          <a:bodyPr>
            <a:normAutofit fontScale="77500" lnSpcReduction="20000"/>
          </a:bodyPr>
          <a:lstStyle/>
          <a:p>
            <a:r>
              <a:rPr lang="it-IT" dirty="0" smtClean="0"/>
              <a:t>I francesi, a partire da François George </a:t>
            </a:r>
            <a:r>
              <a:rPr lang="it-IT" dirty="0" err="1" smtClean="0"/>
              <a:t>Picot</a:t>
            </a:r>
            <a:r>
              <a:rPr lang="it-IT" dirty="0" smtClean="0"/>
              <a:t>, erano contrari alla nascita di un focolare nazionale ebraico in Palestina</a:t>
            </a:r>
          </a:p>
          <a:p>
            <a:r>
              <a:rPr lang="it-IT" dirty="0" smtClean="0"/>
              <a:t>Mark </a:t>
            </a:r>
            <a:r>
              <a:rPr lang="it-IT" dirty="0" err="1" smtClean="0"/>
              <a:t>Sykes</a:t>
            </a:r>
            <a:r>
              <a:rPr lang="it-IT" dirty="0" smtClean="0"/>
              <a:t> era tendenzialmente favorevole, non perché filo-sionista, ma per paura che la presunta “lobby ebraica mondiale”, in mancanza di concessioni, potesse far vincere la Germania</a:t>
            </a:r>
          </a:p>
          <a:p>
            <a:r>
              <a:rPr lang="it-IT" dirty="0" smtClean="0"/>
              <a:t>Per Mark </a:t>
            </a:r>
            <a:r>
              <a:rPr lang="it-IT" dirty="0" err="1" smtClean="0"/>
              <a:t>Sykes</a:t>
            </a:r>
            <a:r>
              <a:rPr lang="it-IT" dirty="0" smtClean="0"/>
              <a:t>, tutto il territorio dal Giordano al Mediterraneo avrebbe dovuto trasformarsi in un nucleo per una futura patria ebraica, sotto la protezione britannica</a:t>
            </a:r>
          </a:p>
          <a:p>
            <a:r>
              <a:rPr lang="it-IT" dirty="0" smtClean="0"/>
              <a:t>Per George </a:t>
            </a:r>
            <a:r>
              <a:rPr lang="it-IT" dirty="0" err="1" smtClean="0"/>
              <a:t>Picot</a:t>
            </a:r>
            <a:r>
              <a:rPr lang="it-IT" dirty="0" smtClean="0"/>
              <a:t>, invece, l’importante era costituire un’enclave cristiana, internazionalmente protetta, per la custodia di tutti i luoghi santi. L’enclave corrispondeva, all’incirca, al territorio dell’attuale Cisgiordania</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1917: si concretizza il sogno sionista</a:t>
            </a:r>
            <a:endParaRPr lang="it-IT" dirty="0"/>
          </a:p>
        </p:txBody>
      </p:sp>
      <p:sp>
        <p:nvSpPr>
          <p:cNvPr id="3" name="Segnaposto contenuto 2"/>
          <p:cNvSpPr>
            <a:spLocks noGrp="1"/>
          </p:cNvSpPr>
          <p:nvPr>
            <p:ph idx="1"/>
          </p:nvPr>
        </p:nvSpPr>
        <p:spPr>
          <a:xfrm>
            <a:off x="251520" y="1196752"/>
            <a:ext cx="4536504" cy="5661248"/>
          </a:xfrm>
        </p:spPr>
        <p:txBody>
          <a:bodyPr>
            <a:normAutofit fontScale="47500" lnSpcReduction="20000"/>
          </a:bodyPr>
          <a:lstStyle/>
          <a:p>
            <a:r>
              <a:rPr lang="it-IT" dirty="0" smtClean="0"/>
              <a:t>Nel giugno del 1916 morì </a:t>
            </a:r>
            <a:r>
              <a:rPr lang="it-IT" dirty="0" err="1" smtClean="0"/>
              <a:t>Kitchener</a:t>
            </a:r>
            <a:r>
              <a:rPr lang="it-IT" dirty="0" smtClean="0"/>
              <a:t> e nel dicembre dello stesso anno, a causa della sconfitta subita sulla Somme, cadde il governo </a:t>
            </a:r>
            <a:r>
              <a:rPr lang="it-IT" dirty="0" err="1" smtClean="0"/>
              <a:t>Asquith</a:t>
            </a:r>
            <a:endParaRPr lang="it-IT" dirty="0" smtClean="0"/>
          </a:p>
          <a:p>
            <a:r>
              <a:rPr lang="it-IT" dirty="0" smtClean="0"/>
              <a:t>Il governo che gli subentrò, una coalizione </a:t>
            </a:r>
            <a:r>
              <a:rPr lang="it-IT" dirty="0" err="1" smtClean="0"/>
              <a:t>liberal-conservatrice</a:t>
            </a:r>
            <a:r>
              <a:rPr lang="it-IT" dirty="0" smtClean="0"/>
              <a:t>, guidata da David Lloyd George, era decisamente più filo-sionista</a:t>
            </a:r>
          </a:p>
          <a:p>
            <a:r>
              <a:rPr lang="it-IT" dirty="0" smtClean="0"/>
              <a:t>Lloyd George intervenne, molto più di </a:t>
            </a:r>
            <a:r>
              <a:rPr lang="it-IT" dirty="0" err="1" smtClean="0"/>
              <a:t>Asquith</a:t>
            </a:r>
            <a:r>
              <a:rPr lang="it-IT" dirty="0" smtClean="0"/>
              <a:t>, nella pianificazione militare e pretese una campagna per la conquista della Palestina, entro il 1917. La nascita di una patria ebraica in Palestina, per il nuovo premier, era una missione religiosa, un’alleanza naturale fra la causa del cristianesimo e quella dell’ebraismo</a:t>
            </a:r>
          </a:p>
          <a:p>
            <a:r>
              <a:rPr lang="it-IT" dirty="0" smtClean="0"/>
              <a:t>Contrapponendosi al piano francese, Lloyd George dichiarò: “la Palestina, se riconquistata, dovrà essere una e indivisibile, per rinnovare la sua grandezza in quanto unità vivente”</a:t>
            </a:r>
          </a:p>
          <a:p>
            <a:r>
              <a:rPr lang="it-IT" dirty="0" smtClean="0"/>
              <a:t>Mark </a:t>
            </a:r>
            <a:r>
              <a:rPr lang="it-IT" dirty="0" err="1" smtClean="0"/>
              <a:t>Sykes</a:t>
            </a:r>
            <a:r>
              <a:rPr lang="it-IT" dirty="0" smtClean="0"/>
              <a:t> continuava a battersi per una soluzione indipendentista, sia per la Palestina che per il Medio Oriente arabo. “Vorrei vedere un’intesa anglo-francese permanente, alleata ad arabi, ebrei e </a:t>
            </a:r>
            <a:r>
              <a:rPr lang="it-IT" dirty="0" err="1" smtClean="0"/>
              <a:t>armeni</a:t>
            </a:r>
            <a:r>
              <a:rPr lang="it-IT" dirty="0" smtClean="0"/>
              <a:t>, che renderebbe innocuo il pan-islamismo e proteggerebbe l’Asia dall’alleanza turco-germanica”</a:t>
            </a:r>
          </a:p>
          <a:p>
            <a:r>
              <a:rPr lang="it-IT" dirty="0" smtClean="0"/>
              <a:t>Rilanciava anche Leo </a:t>
            </a:r>
            <a:r>
              <a:rPr lang="it-IT" dirty="0" err="1" smtClean="0"/>
              <a:t>Amery</a:t>
            </a:r>
            <a:r>
              <a:rPr lang="it-IT" dirty="0" smtClean="0"/>
              <a:t> (sottosegretario del Consiglio di Guerra): “Da soli, gli ebrei potrebbero creare una società civile in Palestina, aiutando il Paese a difendersi dalla dominazione turco-germanica”</a:t>
            </a:r>
            <a:endParaRPr lang="it-IT" dirty="0"/>
          </a:p>
        </p:txBody>
      </p:sp>
      <p:pic>
        <p:nvPicPr>
          <p:cNvPr id="4" name="Immagine 3" descr="david_lloyd_george.jpg"/>
          <p:cNvPicPr>
            <a:picLocks noChangeAspect="1"/>
          </p:cNvPicPr>
          <p:nvPr/>
        </p:nvPicPr>
        <p:blipFill>
          <a:blip r:embed="rId3" cstate="print"/>
          <a:stretch>
            <a:fillRect/>
          </a:stretch>
        </p:blipFill>
        <p:spPr>
          <a:xfrm>
            <a:off x="5004048" y="1412776"/>
            <a:ext cx="3294821" cy="5229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nascita della Legione Ebraica</a:t>
            </a:r>
            <a:endParaRPr lang="it-IT" dirty="0"/>
          </a:p>
        </p:txBody>
      </p:sp>
      <p:sp>
        <p:nvSpPr>
          <p:cNvPr id="3" name="Segnaposto contenuto 2"/>
          <p:cNvSpPr>
            <a:spLocks noGrp="1"/>
          </p:cNvSpPr>
          <p:nvPr>
            <p:ph idx="1"/>
          </p:nvPr>
        </p:nvSpPr>
        <p:spPr>
          <a:xfrm>
            <a:off x="467544" y="1412776"/>
            <a:ext cx="8229600" cy="2952327"/>
          </a:xfrm>
        </p:spPr>
        <p:txBody>
          <a:bodyPr>
            <a:normAutofit fontScale="32500" lnSpcReduction="20000"/>
          </a:bodyPr>
          <a:lstStyle/>
          <a:p>
            <a:r>
              <a:rPr lang="it-IT" dirty="0" smtClean="0"/>
              <a:t>Dopo la prima esperienza bellica a Gallipoli, il Corpo dei Mulattieri Sionisti venne sciolto. </a:t>
            </a:r>
            <a:r>
              <a:rPr lang="it-IT" dirty="0" err="1" smtClean="0"/>
              <a:t>Jabotinskij</a:t>
            </a:r>
            <a:r>
              <a:rPr lang="it-IT" dirty="0" smtClean="0"/>
              <a:t> continuò a perorare la causa della costituzione di una Legione Ebraica, non solo presso Londra, ma anche nelle altre capitali dell’Intesa. Ovunque non trovò degli interlocutori attenti</a:t>
            </a:r>
          </a:p>
          <a:p>
            <a:r>
              <a:rPr lang="it-IT" dirty="0" err="1" smtClean="0"/>
              <a:t>Jabotinskij</a:t>
            </a:r>
            <a:r>
              <a:rPr lang="it-IT" dirty="0" smtClean="0"/>
              <a:t> trovò vita difficile anche all’interno della Federazione Sionista. Però ottenne il sostegno importante di </a:t>
            </a:r>
            <a:r>
              <a:rPr lang="it-IT" dirty="0" err="1" smtClean="0"/>
              <a:t>Chaim</a:t>
            </a:r>
            <a:r>
              <a:rPr lang="it-IT" dirty="0" smtClean="0"/>
              <a:t> </a:t>
            </a:r>
            <a:r>
              <a:rPr lang="it-IT" dirty="0" err="1" smtClean="0"/>
              <a:t>Weizmann</a:t>
            </a:r>
            <a:r>
              <a:rPr lang="it-IT" dirty="0" smtClean="0"/>
              <a:t> (leader del Partito Sionista Generale) e di </a:t>
            </a:r>
            <a:r>
              <a:rPr lang="it-IT" dirty="0" err="1" smtClean="0"/>
              <a:t>Meir</a:t>
            </a:r>
            <a:r>
              <a:rPr lang="it-IT" dirty="0" smtClean="0"/>
              <a:t> </a:t>
            </a:r>
            <a:r>
              <a:rPr lang="it-IT" dirty="0" err="1" smtClean="0"/>
              <a:t>Grossman</a:t>
            </a:r>
            <a:r>
              <a:rPr lang="it-IT" dirty="0" smtClean="0"/>
              <a:t>, direttore della rivista Di Tribune.</a:t>
            </a:r>
          </a:p>
          <a:p>
            <a:r>
              <a:rPr lang="it-IT" dirty="0" smtClean="0"/>
              <a:t>Nel dicembre del 1916, contemporaneamente all’insediamento del governo Lloyd George, 120 ex membri del Corpo dei Mulattieri Sionisti tornarono in territorio britannico. Anche se furono tenuti in riserva, furono il primo nucleo della futura Legione</a:t>
            </a:r>
          </a:p>
          <a:p>
            <a:r>
              <a:rPr lang="it-IT" dirty="0" smtClean="0"/>
              <a:t>All’inizio del 1917 iniziò un lento lavoro diplomatico di </a:t>
            </a:r>
            <a:r>
              <a:rPr lang="it-IT" dirty="0" err="1" smtClean="0"/>
              <a:t>Patterson</a:t>
            </a:r>
            <a:r>
              <a:rPr lang="it-IT" dirty="0" smtClean="0"/>
              <a:t>, l’ex comandante dei sionisti a Gallipoli, per ottenere il permesso di costituire un reggimento sionista</a:t>
            </a:r>
          </a:p>
          <a:p>
            <a:r>
              <a:rPr lang="it-IT" dirty="0" smtClean="0"/>
              <a:t>Sostenuto dai due vicesegretari del Consiglio di Guerra, Leo </a:t>
            </a:r>
            <a:r>
              <a:rPr lang="it-IT" dirty="0" err="1" smtClean="0"/>
              <a:t>Amery</a:t>
            </a:r>
            <a:r>
              <a:rPr lang="it-IT" dirty="0" smtClean="0"/>
              <a:t> e Mark </a:t>
            </a:r>
            <a:r>
              <a:rPr lang="it-IT" dirty="0" err="1" smtClean="0"/>
              <a:t>Sykes</a:t>
            </a:r>
            <a:r>
              <a:rPr lang="it-IT" dirty="0" smtClean="0"/>
              <a:t>, </a:t>
            </a:r>
            <a:r>
              <a:rPr lang="it-IT" dirty="0" err="1" smtClean="0"/>
              <a:t>Patterson</a:t>
            </a:r>
            <a:r>
              <a:rPr lang="it-IT" dirty="0" smtClean="0"/>
              <a:t> trovò finalmente orecchie pronte ad ascoltarlo nel governo di Lloyd George</a:t>
            </a:r>
          </a:p>
          <a:p>
            <a:r>
              <a:rPr lang="it-IT" dirty="0" smtClean="0"/>
              <a:t>Nell’agosto del 1917, il Parlamento britannico approvò una legge che permetteva il reclutamento di cittadini stranieri nei corpi combattenti dell’esercito regolare. Gli ebrei d’Egitto, quasi tutti di nazionalità russa (dunque: di una potenza alleata) avrebbero potuto essere reclutati</a:t>
            </a:r>
          </a:p>
          <a:p>
            <a:r>
              <a:rPr lang="it-IT" dirty="0" smtClean="0"/>
              <a:t>Immediatamente dopo l’approvazione della legge, venne costituita la Legione Ebraica</a:t>
            </a:r>
          </a:p>
          <a:p>
            <a:r>
              <a:rPr lang="it-IT" dirty="0" smtClean="0"/>
              <a:t>Lloyd George, entusiasta del progetto, commentò: “Gli ebrei potrebbero darci migliore assistenza degli arabi” in una campagna per la Palestina</a:t>
            </a:r>
          </a:p>
          <a:p>
            <a:endParaRPr lang="it-IT" dirty="0"/>
          </a:p>
        </p:txBody>
      </p:sp>
      <p:pic>
        <p:nvPicPr>
          <p:cNvPr id="4" name="Immagine 3" descr="jewish legion 2.jpg"/>
          <p:cNvPicPr>
            <a:picLocks noChangeAspect="1"/>
          </p:cNvPicPr>
          <p:nvPr/>
        </p:nvPicPr>
        <p:blipFill>
          <a:blip r:embed="rId3" cstate="print"/>
          <a:stretch>
            <a:fillRect/>
          </a:stretch>
        </p:blipFill>
        <p:spPr>
          <a:xfrm>
            <a:off x="4499992" y="4077072"/>
            <a:ext cx="3810000" cy="25812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Stallo in Palestina</a:t>
            </a:r>
            <a:endParaRPr lang="it-IT" dirty="0"/>
          </a:p>
        </p:txBody>
      </p:sp>
      <p:sp>
        <p:nvSpPr>
          <p:cNvPr id="3" name="Segnaposto contenuto 2"/>
          <p:cNvSpPr>
            <a:spLocks noGrp="1"/>
          </p:cNvSpPr>
          <p:nvPr>
            <p:ph idx="1"/>
          </p:nvPr>
        </p:nvSpPr>
        <p:spPr>
          <a:xfrm>
            <a:off x="457200" y="1600201"/>
            <a:ext cx="8229600" cy="2476871"/>
          </a:xfrm>
        </p:spPr>
        <p:txBody>
          <a:bodyPr>
            <a:normAutofit fontScale="55000" lnSpcReduction="20000"/>
          </a:bodyPr>
          <a:lstStyle/>
          <a:p>
            <a:r>
              <a:rPr lang="it-IT" dirty="0" smtClean="0"/>
              <a:t>Mentre </a:t>
            </a:r>
            <a:r>
              <a:rPr lang="it-IT" dirty="0" err="1" smtClean="0"/>
              <a:t>Patterson</a:t>
            </a:r>
            <a:r>
              <a:rPr lang="it-IT" dirty="0" smtClean="0"/>
              <a:t>, </a:t>
            </a:r>
            <a:r>
              <a:rPr lang="it-IT" dirty="0" err="1" smtClean="0"/>
              <a:t>Amery</a:t>
            </a:r>
            <a:r>
              <a:rPr lang="it-IT" dirty="0" smtClean="0"/>
              <a:t> e </a:t>
            </a:r>
            <a:r>
              <a:rPr lang="it-IT" dirty="0" err="1" smtClean="0"/>
              <a:t>Sykes</a:t>
            </a:r>
            <a:r>
              <a:rPr lang="it-IT" dirty="0" smtClean="0"/>
              <a:t> si battevano per far riconoscere la Legione Ebraica, la situazione sul fronte raggiungeva uno stallo</a:t>
            </a:r>
          </a:p>
          <a:p>
            <a:r>
              <a:rPr lang="it-IT" dirty="0" smtClean="0"/>
              <a:t>Il 26 marzo, il generale Murray, comandante delle forze britanniche in Egitto, tentava, senza riuscirvi, di espugnare Gaza</a:t>
            </a:r>
          </a:p>
          <a:p>
            <a:r>
              <a:rPr lang="it-IT" dirty="0" smtClean="0"/>
              <a:t>Il 29 aprile Murray ripeté lo stesso tentativo, anche con l’uso dei carri armati, ma fu duramente sconfitto dai turchi, comandati da </a:t>
            </a:r>
            <a:r>
              <a:rPr lang="it-IT" dirty="0" err="1" smtClean="0"/>
              <a:t>Kress</a:t>
            </a:r>
            <a:r>
              <a:rPr lang="it-IT" dirty="0" smtClean="0"/>
              <a:t> von </a:t>
            </a:r>
            <a:r>
              <a:rPr lang="it-IT" dirty="0" err="1" smtClean="0"/>
              <a:t>Kressenstein</a:t>
            </a:r>
            <a:endParaRPr lang="it-IT" dirty="0" smtClean="0"/>
          </a:p>
          <a:p>
            <a:r>
              <a:rPr lang="it-IT" dirty="0" smtClean="0"/>
              <a:t>Il 6 luglio l’unico (limitato) successo: la presa di Aqaba, in Giordania, da parte degli irregolari beduini di </a:t>
            </a:r>
            <a:r>
              <a:rPr lang="it-IT" dirty="0" err="1" smtClean="0"/>
              <a:t>Auda</a:t>
            </a:r>
            <a:r>
              <a:rPr lang="it-IT" dirty="0" smtClean="0"/>
              <a:t> e delle forze arabe comandate da Thomas Lawrence</a:t>
            </a:r>
          </a:p>
        </p:txBody>
      </p:sp>
      <p:pic>
        <p:nvPicPr>
          <p:cNvPr id="4" name="Immagine 3" descr="Turkish_Machine_Gunners.jpg"/>
          <p:cNvPicPr>
            <a:picLocks noChangeAspect="1"/>
          </p:cNvPicPr>
          <p:nvPr/>
        </p:nvPicPr>
        <p:blipFill>
          <a:blip r:embed="rId3" cstate="print"/>
          <a:stretch>
            <a:fillRect/>
          </a:stretch>
        </p:blipFill>
        <p:spPr>
          <a:xfrm>
            <a:off x="1619672" y="3590356"/>
            <a:ext cx="5868144" cy="326764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Repressione turca</a:t>
            </a:r>
            <a:endParaRPr lang="it-IT" dirty="0"/>
          </a:p>
        </p:txBody>
      </p:sp>
      <p:sp>
        <p:nvSpPr>
          <p:cNvPr id="3" name="Segnaposto contenuto 2"/>
          <p:cNvSpPr>
            <a:spLocks noGrp="1"/>
          </p:cNvSpPr>
          <p:nvPr>
            <p:ph idx="1"/>
          </p:nvPr>
        </p:nvSpPr>
        <p:spPr/>
        <p:txBody>
          <a:bodyPr>
            <a:normAutofit fontScale="62500" lnSpcReduction="20000"/>
          </a:bodyPr>
          <a:lstStyle/>
          <a:p>
            <a:r>
              <a:rPr lang="it-IT" dirty="0" smtClean="0"/>
              <a:t>La persecuzione turca contro gli ebrei in Palestina incominciò dallo scoppio della guerra, tuttavia i Giovani Turchi non fecero agli ebrei quel che stavano già facendo agli </a:t>
            </a:r>
            <a:r>
              <a:rPr lang="it-IT" dirty="0" err="1" smtClean="0"/>
              <a:t>armeni</a:t>
            </a:r>
            <a:r>
              <a:rPr lang="it-IT" dirty="0" smtClean="0"/>
              <a:t>, solo perché i tedeschi e gli austriaci (presenti in qualità di alleati, supervisori e consiglieri militari) lo impedirono</a:t>
            </a:r>
          </a:p>
          <a:p>
            <a:r>
              <a:rPr lang="it-IT" dirty="0" smtClean="0"/>
              <a:t>Circa 11.000 ebrei fuggirono dalla Palestina nei primi due anni di conflitto</a:t>
            </a:r>
          </a:p>
          <a:p>
            <a:r>
              <a:rPr lang="it-IT" dirty="0" smtClean="0"/>
              <a:t>Quando il fronte si avvicinò alla Palestina, tuttavia, </a:t>
            </a:r>
            <a:r>
              <a:rPr lang="it-IT" dirty="0" err="1" smtClean="0"/>
              <a:t>Djemal</a:t>
            </a:r>
            <a:r>
              <a:rPr lang="it-IT" dirty="0" smtClean="0"/>
              <a:t> </a:t>
            </a:r>
            <a:r>
              <a:rPr lang="it-IT" dirty="0" err="1" smtClean="0"/>
              <a:t>Pashà</a:t>
            </a:r>
            <a:r>
              <a:rPr lang="it-IT" dirty="0" smtClean="0"/>
              <a:t>, che comandava la Siria ottomana iniziò una vera pulizia etnica. Cacciò da </a:t>
            </a:r>
            <a:r>
              <a:rPr lang="it-IT" dirty="0" err="1" smtClean="0"/>
              <a:t>Jaffa</a:t>
            </a:r>
            <a:r>
              <a:rPr lang="it-IT" dirty="0" smtClean="0"/>
              <a:t> tutta la popolazione nella primavera del 1917, in occasione della Pasqua ebraica e iniziò a deportare gli ebrei anche da Gerusalemme.</a:t>
            </a:r>
          </a:p>
          <a:p>
            <a:r>
              <a:rPr lang="it-IT" dirty="0" smtClean="0"/>
              <a:t>Alla fine del 1917, quando l’esercito britannico entrò in Gerusalemme, vi ritrovò solo un terzo della comunità ebraica originaria</a:t>
            </a:r>
          </a:p>
          <a:p>
            <a:r>
              <a:rPr lang="it-IT" dirty="0" smtClean="0"/>
              <a:t>Anche nel 1917, solo il determinante intervento politico della Germania riuscì a proteggere la popolazione ebraica palestinese dallo sterminio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Resistenza ebraica</a:t>
            </a:r>
            <a:endParaRPr lang="it-IT" dirty="0"/>
          </a:p>
        </p:txBody>
      </p:sp>
      <p:sp>
        <p:nvSpPr>
          <p:cNvPr id="3" name="Segnaposto contenuto 2"/>
          <p:cNvSpPr>
            <a:spLocks noGrp="1"/>
          </p:cNvSpPr>
          <p:nvPr>
            <p:ph idx="1"/>
          </p:nvPr>
        </p:nvSpPr>
        <p:spPr>
          <a:xfrm>
            <a:off x="457200" y="1600200"/>
            <a:ext cx="4114800" cy="4997152"/>
          </a:xfrm>
        </p:spPr>
        <p:txBody>
          <a:bodyPr>
            <a:normAutofit fontScale="47500" lnSpcReduction="20000"/>
          </a:bodyPr>
          <a:lstStyle/>
          <a:p>
            <a:r>
              <a:rPr lang="it-IT" dirty="0" smtClean="0"/>
              <a:t>Gli ebrei non riuscirono a organizzare una resistenza armata, ma una rete di spionaggio molto efficiente messa in piedi dai fratelli Aaron e Sarah </a:t>
            </a:r>
            <a:r>
              <a:rPr lang="it-IT" dirty="0" err="1" smtClean="0"/>
              <a:t>Aaronsohn</a:t>
            </a:r>
            <a:r>
              <a:rPr lang="it-IT" dirty="0" smtClean="0"/>
              <a:t> già nel 1916</a:t>
            </a:r>
          </a:p>
          <a:p>
            <a:r>
              <a:rPr lang="it-IT" dirty="0" smtClean="0"/>
              <a:t>L’organizzazione, chiamata </a:t>
            </a:r>
            <a:r>
              <a:rPr lang="it-IT" dirty="0" err="1" smtClean="0"/>
              <a:t>Nili</a:t>
            </a:r>
            <a:r>
              <a:rPr lang="it-IT" dirty="0" smtClean="0"/>
              <a:t>, riuscì a stabilire un contatto con il comando britannico in Egitto solo nel febbraio del 1917</a:t>
            </a:r>
          </a:p>
          <a:p>
            <a:r>
              <a:rPr lang="it-IT" dirty="0" smtClean="0"/>
              <a:t>Le informazioni, che riguardavano soprattutto il dislocamento e gli spostamenti delle truppe turche, venivano raccolte da Yosef </a:t>
            </a:r>
            <a:r>
              <a:rPr lang="it-IT" dirty="0" err="1" smtClean="0"/>
              <a:t>Lishanski</a:t>
            </a:r>
            <a:r>
              <a:rPr lang="it-IT" dirty="0" smtClean="0"/>
              <a:t>, che, con la barca </a:t>
            </a:r>
            <a:r>
              <a:rPr lang="it-IT" dirty="0" err="1" smtClean="0"/>
              <a:t>Monegan</a:t>
            </a:r>
            <a:r>
              <a:rPr lang="it-IT" dirty="0" smtClean="0"/>
              <a:t>, faceva la spola fra la costa occupata dai britannici e la costa meridionale palestinese</a:t>
            </a:r>
          </a:p>
          <a:p>
            <a:r>
              <a:rPr lang="it-IT" dirty="0" smtClean="0"/>
              <a:t>Quando i tedeschi aumentarono la sorveglianza marittima, la </a:t>
            </a:r>
            <a:r>
              <a:rPr lang="it-IT" dirty="0" err="1" smtClean="0"/>
              <a:t>Monegan</a:t>
            </a:r>
            <a:r>
              <a:rPr lang="it-IT" dirty="0" smtClean="0"/>
              <a:t> fu sostituita da piccioni viaggiatori. Tuttavia, proprio la cattura di uno di questi, permise ai turchi di smantellare la rete fra il settembre e l’ottobre del 1917</a:t>
            </a:r>
          </a:p>
          <a:p>
            <a:r>
              <a:rPr lang="it-IT" dirty="0" smtClean="0"/>
              <a:t>Mentre Aaron sfuggì alla cattura, Sarah </a:t>
            </a:r>
            <a:r>
              <a:rPr lang="it-IT" dirty="0" err="1" smtClean="0"/>
              <a:t>Aaronson</a:t>
            </a:r>
            <a:r>
              <a:rPr lang="it-IT" dirty="0" smtClean="0"/>
              <a:t> fu incarcerata e riuscì a suicidarsi dopo quattro giorni di torture</a:t>
            </a:r>
          </a:p>
          <a:p>
            <a:r>
              <a:rPr lang="it-IT" dirty="0" smtClean="0"/>
              <a:t>L’opera di spionaggio di </a:t>
            </a:r>
            <a:r>
              <a:rPr lang="it-IT" dirty="0" err="1" smtClean="0"/>
              <a:t>Nili</a:t>
            </a:r>
            <a:r>
              <a:rPr lang="it-IT" dirty="0" smtClean="0"/>
              <a:t> fu indispensabile per la formulazione dei piani di guerra britannici nella campagna dell’autunno 1917</a:t>
            </a:r>
          </a:p>
        </p:txBody>
      </p:sp>
      <p:pic>
        <p:nvPicPr>
          <p:cNvPr id="4" name="Immagine 3" descr="Aaron_Aaronsohn_1876-1919.jpg"/>
          <p:cNvPicPr>
            <a:picLocks noChangeAspect="1"/>
          </p:cNvPicPr>
          <p:nvPr/>
        </p:nvPicPr>
        <p:blipFill>
          <a:blip r:embed="rId3" cstate="print"/>
          <a:stretch>
            <a:fillRect/>
          </a:stretch>
        </p:blipFill>
        <p:spPr>
          <a:xfrm>
            <a:off x="6372200" y="1268760"/>
            <a:ext cx="1872208" cy="2919958"/>
          </a:xfrm>
          <a:prstGeom prst="rect">
            <a:avLst/>
          </a:prstGeom>
        </p:spPr>
      </p:pic>
      <p:pic>
        <p:nvPicPr>
          <p:cNvPr id="5" name="Immagine 4" descr="SarahAaronsohn.jpg"/>
          <p:cNvPicPr>
            <a:picLocks noChangeAspect="1"/>
          </p:cNvPicPr>
          <p:nvPr/>
        </p:nvPicPr>
        <p:blipFill>
          <a:blip r:embed="rId4" cstate="print"/>
          <a:stretch>
            <a:fillRect/>
          </a:stretch>
        </p:blipFill>
        <p:spPr>
          <a:xfrm>
            <a:off x="4572000" y="3068960"/>
            <a:ext cx="2149304" cy="35350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Sfondamento a </a:t>
            </a:r>
            <a:r>
              <a:rPr lang="it-IT" dirty="0" err="1" smtClean="0"/>
              <a:t>Beersheva</a:t>
            </a:r>
            <a:endParaRPr lang="it-IT" dirty="0"/>
          </a:p>
        </p:txBody>
      </p:sp>
      <p:sp>
        <p:nvSpPr>
          <p:cNvPr id="3" name="Segnaposto contenuto 2"/>
          <p:cNvSpPr>
            <a:spLocks noGrp="1"/>
          </p:cNvSpPr>
          <p:nvPr>
            <p:ph idx="1"/>
          </p:nvPr>
        </p:nvSpPr>
        <p:spPr>
          <a:xfrm>
            <a:off x="457200" y="1600201"/>
            <a:ext cx="4042792" cy="4493095"/>
          </a:xfrm>
        </p:spPr>
        <p:txBody>
          <a:bodyPr>
            <a:normAutofit fontScale="47500" lnSpcReduction="20000"/>
          </a:bodyPr>
          <a:lstStyle/>
          <a:p>
            <a:r>
              <a:rPr lang="it-IT" dirty="0" smtClean="0"/>
              <a:t>Proprio grazie alla rete </a:t>
            </a:r>
            <a:r>
              <a:rPr lang="it-IT" dirty="0" err="1" smtClean="0"/>
              <a:t>Nili</a:t>
            </a:r>
            <a:r>
              <a:rPr lang="it-IT" dirty="0" smtClean="0"/>
              <a:t>, il capo del controspionaggio britannico, il colonnello Richard </a:t>
            </a:r>
            <a:r>
              <a:rPr lang="it-IT" dirty="0" err="1" smtClean="0"/>
              <a:t>Meinerzhagen</a:t>
            </a:r>
            <a:r>
              <a:rPr lang="it-IT" dirty="0" smtClean="0"/>
              <a:t>, riuscì a capire i tempi di manovra e i punti deboli dei turchi. Depistò, facendo loro credere che fosse imminente una nuova offensiva contro Gaza</a:t>
            </a:r>
          </a:p>
          <a:p>
            <a:r>
              <a:rPr lang="it-IT" dirty="0" smtClean="0"/>
              <a:t>I consiglieri militari tedeschi, capitanati dal maresciallo </a:t>
            </a:r>
            <a:r>
              <a:rPr lang="it-IT" dirty="0" err="1" smtClean="0"/>
              <a:t>Falkenhein</a:t>
            </a:r>
            <a:r>
              <a:rPr lang="it-IT" dirty="0" smtClean="0"/>
              <a:t>, stavano preparando un’offensiva turca</a:t>
            </a:r>
          </a:p>
          <a:p>
            <a:r>
              <a:rPr lang="it-IT" dirty="0" smtClean="0"/>
              <a:t>Il generale </a:t>
            </a:r>
            <a:r>
              <a:rPr lang="it-IT" dirty="0" err="1" smtClean="0"/>
              <a:t>Allenby</a:t>
            </a:r>
            <a:r>
              <a:rPr lang="it-IT" dirty="0" smtClean="0"/>
              <a:t>, che aveva sostituito Murray dopo le due sconfitte di Gaza, decise di aggirare il fianco sinistro dello schieramento turco, non attaccando più lungo la costa, ma nell’entroterra</a:t>
            </a:r>
          </a:p>
          <a:p>
            <a:r>
              <a:rPr lang="it-IT" dirty="0" smtClean="0"/>
              <a:t>L’offensiva britannica piombò su </a:t>
            </a:r>
            <a:r>
              <a:rPr lang="it-IT" dirty="0" err="1" smtClean="0"/>
              <a:t>Beersheva</a:t>
            </a:r>
            <a:r>
              <a:rPr lang="it-IT" dirty="0" smtClean="0"/>
              <a:t> il 28 ottobre 1917, sul fianco debole dello schieramento ottomano, proprio mentre i turchi si accingevano ad attaccare il centro dello schieramento britannico. Grazie al tempismo perfetto e al depistaggio effettuato, </a:t>
            </a:r>
            <a:r>
              <a:rPr lang="it-IT" dirty="0" err="1" smtClean="0"/>
              <a:t>Allenby</a:t>
            </a:r>
            <a:r>
              <a:rPr lang="it-IT" dirty="0" smtClean="0"/>
              <a:t> sfondò in un solo giorno le linee ottomane</a:t>
            </a:r>
            <a:endParaRPr lang="it-IT" dirty="0"/>
          </a:p>
        </p:txBody>
      </p:sp>
      <p:pic>
        <p:nvPicPr>
          <p:cNvPr id="4" name="Immagine 3" descr="gazamap.jpg"/>
          <p:cNvPicPr>
            <a:picLocks noChangeAspect="1"/>
          </p:cNvPicPr>
          <p:nvPr/>
        </p:nvPicPr>
        <p:blipFill>
          <a:blip r:embed="rId3" cstate="print"/>
          <a:stretch>
            <a:fillRect/>
          </a:stretch>
        </p:blipFill>
        <p:spPr>
          <a:xfrm>
            <a:off x="4644008" y="1412776"/>
            <a:ext cx="3528392" cy="48739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Uno scoppio accidentale</a:t>
            </a:r>
            <a:endParaRPr lang="it-IT" dirty="0"/>
          </a:p>
        </p:txBody>
      </p:sp>
      <p:sp>
        <p:nvSpPr>
          <p:cNvPr id="3" name="Segnaposto contenuto 2"/>
          <p:cNvSpPr>
            <a:spLocks noGrp="1"/>
          </p:cNvSpPr>
          <p:nvPr>
            <p:ph idx="1"/>
          </p:nvPr>
        </p:nvSpPr>
        <p:spPr>
          <a:xfrm>
            <a:off x="457200" y="1600201"/>
            <a:ext cx="8229600" cy="2764903"/>
          </a:xfrm>
        </p:spPr>
        <p:txBody>
          <a:bodyPr>
            <a:normAutofit fontScale="47500" lnSpcReduction="20000"/>
          </a:bodyPr>
          <a:lstStyle/>
          <a:p>
            <a:r>
              <a:rPr lang="it-IT" dirty="0" smtClean="0"/>
              <a:t>La Prima Guerra Mondiale iniziò come una guerra fra imperi europei. Nessuna delle potenze belligeranti aveva in mente di coinvolgere il Medio Oriente</a:t>
            </a:r>
          </a:p>
          <a:p>
            <a:r>
              <a:rPr lang="it-IT" dirty="0" smtClean="0"/>
              <a:t>L’Impero Ottomano, dopo la rivoluzione dei Giovani Turchi (1908), la guerra di Libia (1911) e due guerre balcaniche (1912-1913) non aveva alcuna intenzione di entrare in un conflitto europeo di larga scala</a:t>
            </a:r>
          </a:p>
          <a:p>
            <a:r>
              <a:rPr lang="it-IT" dirty="0" smtClean="0"/>
              <a:t>L’inizio della guerra in Medio Oriente fu assolutamente non intenzionale, dovuto a un episodio bellico secondario, che raramente viene menzionato sui libri di storia: due navi da guerra tedesche, l’incrociatore da battaglia </a:t>
            </a:r>
            <a:r>
              <a:rPr lang="it-IT" dirty="0" err="1" smtClean="0"/>
              <a:t>Goeben</a:t>
            </a:r>
            <a:r>
              <a:rPr lang="it-IT" dirty="0" smtClean="0"/>
              <a:t> e l’incrociatore leggero </a:t>
            </a:r>
            <a:r>
              <a:rPr lang="it-IT" dirty="0" err="1" smtClean="0"/>
              <a:t>Breslau</a:t>
            </a:r>
            <a:r>
              <a:rPr lang="it-IT" dirty="0" smtClean="0"/>
              <a:t>, per fuggire dalla caccia britannica, chiesero asilo all’Impero Ottomano. Il  16 agosto 1914 vennero ammesse nella flotta ottomana, dando inizio all’escalation</a:t>
            </a:r>
          </a:p>
          <a:p>
            <a:r>
              <a:rPr lang="it-IT" dirty="0" smtClean="0"/>
              <a:t>Il 27 settembre l’Impero Ottomano chiuse i </a:t>
            </a:r>
            <a:r>
              <a:rPr lang="it-IT" dirty="0" err="1" smtClean="0"/>
              <a:t>Dardanelli</a:t>
            </a:r>
            <a:r>
              <a:rPr lang="it-IT" dirty="0" smtClean="0"/>
              <a:t>, provocando l’irritazione della Russia</a:t>
            </a:r>
          </a:p>
          <a:p>
            <a:r>
              <a:rPr lang="it-IT" dirty="0" smtClean="0"/>
              <a:t>Il 29 ottobre, falliti tutti i negoziati, il </a:t>
            </a:r>
            <a:r>
              <a:rPr lang="it-IT" dirty="0" err="1" smtClean="0"/>
              <a:t>Goeben</a:t>
            </a:r>
            <a:r>
              <a:rPr lang="it-IT" dirty="0" smtClean="0"/>
              <a:t> e il </a:t>
            </a:r>
            <a:r>
              <a:rPr lang="it-IT" dirty="0" err="1" smtClean="0"/>
              <a:t>Breslau</a:t>
            </a:r>
            <a:r>
              <a:rPr lang="it-IT" dirty="0" smtClean="0"/>
              <a:t>, battenti bandiera turca, bombardarono </a:t>
            </a:r>
            <a:r>
              <a:rPr lang="it-IT" dirty="0" err="1" smtClean="0"/>
              <a:t>Novorossijsk</a:t>
            </a:r>
            <a:r>
              <a:rPr lang="it-IT" dirty="0" smtClean="0"/>
              <a:t>, </a:t>
            </a:r>
            <a:r>
              <a:rPr lang="it-IT" dirty="0" err="1" smtClean="0"/>
              <a:t>Sebastopoli</a:t>
            </a:r>
            <a:r>
              <a:rPr lang="it-IT" dirty="0" smtClean="0"/>
              <a:t> e Odessa</a:t>
            </a:r>
            <a:endParaRPr lang="it-IT" dirty="0"/>
          </a:p>
        </p:txBody>
      </p:sp>
      <p:pic>
        <p:nvPicPr>
          <p:cNvPr id="4" name="Immagine 3" descr="Goeben-Breslau.gif"/>
          <p:cNvPicPr>
            <a:picLocks noChangeAspect="1"/>
          </p:cNvPicPr>
          <p:nvPr/>
        </p:nvPicPr>
        <p:blipFill>
          <a:blip r:embed="rId3" cstate="print"/>
          <a:stretch>
            <a:fillRect/>
          </a:stretch>
        </p:blipFill>
        <p:spPr>
          <a:xfrm>
            <a:off x="4211960" y="4077072"/>
            <a:ext cx="3959931" cy="26368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Verso la dichiarazione </a:t>
            </a:r>
            <a:r>
              <a:rPr lang="it-IT" dirty="0" err="1" smtClean="0"/>
              <a:t>Balfour</a:t>
            </a:r>
            <a:endParaRPr lang="it-IT" dirty="0"/>
          </a:p>
        </p:txBody>
      </p:sp>
      <p:sp>
        <p:nvSpPr>
          <p:cNvPr id="3" name="Segnaposto contenuto 2"/>
          <p:cNvSpPr>
            <a:spLocks noGrp="1"/>
          </p:cNvSpPr>
          <p:nvPr>
            <p:ph idx="1"/>
          </p:nvPr>
        </p:nvSpPr>
        <p:spPr>
          <a:xfrm>
            <a:off x="0" y="1412776"/>
            <a:ext cx="6156176" cy="5445224"/>
          </a:xfrm>
        </p:spPr>
        <p:txBody>
          <a:bodyPr>
            <a:normAutofit fontScale="40000" lnSpcReduction="20000"/>
          </a:bodyPr>
          <a:lstStyle/>
          <a:p>
            <a:r>
              <a:rPr lang="it-IT" dirty="0" smtClean="0"/>
              <a:t>Quando, nell’estate del 1917, il comando britannico autorizzò la formazione della Legione Ebraica, i tempi erano maturi per un riconoscimento ufficiale di una patria ebraica in Palestina</a:t>
            </a:r>
          </a:p>
          <a:p>
            <a:r>
              <a:rPr lang="it-IT" dirty="0" err="1" smtClean="0"/>
              <a:t>Nahum</a:t>
            </a:r>
            <a:r>
              <a:rPr lang="it-IT" dirty="0" smtClean="0"/>
              <a:t> </a:t>
            </a:r>
            <a:r>
              <a:rPr lang="it-IT" dirty="0" err="1" smtClean="0"/>
              <a:t>Sokolow</a:t>
            </a:r>
            <a:r>
              <a:rPr lang="it-IT" dirty="0" smtClean="0"/>
              <a:t>, emissario sionista in Francia, in giugno ottenne un “mezzo” assenso da parte del governo di Parigi, pronunciato da un altro funzionario del ministero degli Esteri. I francesi insistevano per il mantenimento di un’enclave internazionale a protezione dei luoghi santi cristiani</a:t>
            </a:r>
          </a:p>
          <a:p>
            <a:r>
              <a:rPr lang="it-IT" dirty="0" smtClean="0"/>
              <a:t>La dichiarazione francese, comunque, bastò per sbloccare la situazione in Gran Bretagna; </a:t>
            </a:r>
            <a:r>
              <a:rPr lang="it-IT" dirty="0" err="1" smtClean="0"/>
              <a:t>Chaim</a:t>
            </a:r>
            <a:r>
              <a:rPr lang="it-IT" dirty="0" smtClean="0"/>
              <a:t> </a:t>
            </a:r>
            <a:r>
              <a:rPr lang="it-IT" dirty="0" err="1" smtClean="0"/>
              <a:t>Weizmann</a:t>
            </a:r>
            <a:r>
              <a:rPr lang="it-IT" dirty="0" smtClean="0"/>
              <a:t>, appoggiato da Mark </a:t>
            </a:r>
            <a:r>
              <a:rPr lang="it-IT" dirty="0" err="1" smtClean="0"/>
              <a:t>Sykes</a:t>
            </a:r>
            <a:r>
              <a:rPr lang="it-IT" dirty="0" smtClean="0"/>
              <a:t>, da Robert Cecil (sottosegretario agli Esteri) e dal diplomatico Ronald Graham, propose al ministro degli Esteri Arthur </a:t>
            </a:r>
            <a:r>
              <a:rPr lang="it-IT" dirty="0" err="1" smtClean="0"/>
              <a:t>Balfour</a:t>
            </a:r>
            <a:r>
              <a:rPr lang="it-IT" dirty="0" smtClean="0"/>
              <a:t> di pubblicare una presa di posizione formale</a:t>
            </a:r>
          </a:p>
          <a:p>
            <a:r>
              <a:rPr lang="it-IT" dirty="0" smtClean="0"/>
              <a:t>Il negoziato durò per tutta l’estate e tutto l’autunno. L’oppositore del piano era soprattutto Samuel </a:t>
            </a:r>
            <a:r>
              <a:rPr lang="it-IT" dirty="0" err="1" smtClean="0"/>
              <a:t>Montagu</a:t>
            </a:r>
            <a:r>
              <a:rPr lang="it-IT" dirty="0" smtClean="0"/>
              <a:t>, segretario generale per l’India. Ebreo britannico, era un </a:t>
            </a:r>
            <a:r>
              <a:rPr lang="it-IT" dirty="0" err="1" smtClean="0"/>
              <a:t>assimilazionista</a:t>
            </a:r>
            <a:r>
              <a:rPr lang="it-IT" dirty="0" smtClean="0"/>
              <a:t> convinto e si opponeva al disegno sionista</a:t>
            </a:r>
          </a:p>
          <a:p>
            <a:r>
              <a:rPr lang="it-IT" dirty="0" smtClean="0"/>
              <a:t>Il negoziato si sbloccò all’improvviso solo nell’ottobre 1917, a causa del precipitare degli eventi </a:t>
            </a:r>
            <a:r>
              <a:rPr lang="it-IT" dirty="0" err="1" smtClean="0"/>
              <a:t>in…</a:t>
            </a:r>
            <a:r>
              <a:rPr lang="it-IT" dirty="0" smtClean="0"/>
              <a:t> Russia. Perché, come sempre nel loro schema mentale plasmato sui Protocolli dei Savi di Sion, i membri del governo britannico erano convinti che la Rivoluzione di Febbraio fosse opera ebraica e solo ingraziandosi gli ebrei la Russia sarebbe rimasta in guerra al fianco dell’Intesa</a:t>
            </a:r>
          </a:p>
          <a:p>
            <a:r>
              <a:rPr lang="it-IT" dirty="0" smtClean="0"/>
              <a:t>Il 2 novembre 1917 venne ratificata la Dichiarazione </a:t>
            </a:r>
            <a:r>
              <a:rPr lang="it-IT" dirty="0" err="1" smtClean="0"/>
              <a:t>Balfour</a:t>
            </a:r>
            <a:r>
              <a:rPr lang="it-IT" dirty="0" smtClean="0"/>
              <a:t>, che prometteva, dopo la guerra, la costituzione di un Focolare Nazionale Ebraico in Palestina. </a:t>
            </a:r>
          </a:p>
          <a:p>
            <a:r>
              <a:rPr lang="it-IT" dirty="0" smtClean="0"/>
              <a:t>Il testo della dichiarazione fu reso noto alla stampa solo il 9 novembre successivo</a:t>
            </a:r>
          </a:p>
          <a:p>
            <a:r>
              <a:rPr lang="it-IT" dirty="0" smtClean="0"/>
              <a:t>La dichiarazione venne celebrata con una serata di gala alla London Opera House il 2 dicembre, alla presenza di rappresentanti dell’Armenia, dell’Arabia oltre che dei Sionisti. In quel momento storico, i tre popoli oppressi dall’Impero Ottomano erano considerati parte di una causa comune</a:t>
            </a:r>
          </a:p>
          <a:p>
            <a:endParaRPr lang="it-IT" dirty="0" smtClean="0"/>
          </a:p>
          <a:p>
            <a:endParaRPr lang="it-IT" dirty="0" smtClean="0"/>
          </a:p>
          <a:p>
            <a:endParaRPr lang="it-IT" dirty="0" smtClean="0"/>
          </a:p>
          <a:p>
            <a:endParaRPr lang="it-IT" dirty="0"/>
          </a:p>
        </p:txBody>
      </p:sp>
      <p:pic>
        <p:nvPicPr>
          <p:cNvPr id="4" name="Immagine 3" descr="balfour declaration.jpg"/>
          <p:cNvPicPr>
            <a:picLocks noChangeAspect="1"/>
          </p:cNvPicPr>
          <p:nvPr/>
        </p:nvPicPr>
        <p:blipFill>
          <a:blip r:embed="rId3" cstate="print"/>
          <a:stretch>
            <a:fillRect/>
          </a:stretch>
        </p:blipFill>
        <p:spPr>
          <a:xfrm>
            <a:off x="6084168" y="1340768"/>
            <a:ext cx="3494996" cy="454457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Gerusalemme Liberata</a:t>
            </a:r>
            <a:endParaRPr lang="it-IT" dirty="0"/>
          </a:p>
        </p:txBody>
      </p:sp>
      <p:sp>
        <p:nvSpPr>
          <p:cNvPr id="3" name="Segnaposto contenuto 2"/>
          <p:cNvSpPr>
            <a:spLocks noGrp="1"/>
          </p:cNvSpPr>
          <p:nvPr>
            <p:ph idx="1"/>
          </p:nvPr>
        </p:nvSpPr>
        <p:spPr>
          <a:xfrm>
            <a:off x="457200" y="1600201"/>
            <a:ext cx="8229600" cy="2620887"/>
          </a:xfrm>
        </p:spPr>
        <p:txBody>
          <a:bodyPr>
            <a:normAutofit fontScale="70000" lnSpcReduction="20000"/>
          </a:bodyPr>
          <a:lstStyle/>
          <a:p>
            <a:r>
              <a:rPr lang="it-IT" dirty="0" smtClean="0"/>
              <a:t>Mentre la Federazione Sionista vedeva riconosciuta la propria aspirazione a una patria ebraica, l’esercito britannico completava la conquista della Palestina meridionale</a:t>
            </a:r>
          </a:p>
          <a:p>
            <a:r>
              <a:rPr lang="it-IT" dirty="0" smtClean="0"/>
              <a:t>Lungo la costa, le forze di </a:t>
            </a:r>
            <a:r>
              <a:rPr lang="it-IT" dirty="0" err="1" smtClean="0"/>
              <a:t>Allenby</a:t>
            </a:r>
            <a:r>
              <a:rPr lang="it-IT" dirty="0" smtClean="0"/>
              <a:t> arrivarono rapidamente fino ad </a:t>
            </a:r>
            <a:r>
              <a:rPr lang="it-IT" dirty="0" err="1" smtClean="0"/>
              <a:t>Ashkelon</a:t>
            </a:r>
            <a:endParaRPr lang="it-IT" dirty="0" smtClean="0"/>
          </a:p>
          <a:p>
            <a:r>
              <a:rPr lang="it-IT" dirty="0" smtClean="0"/>
              <a:t>Nell’entroterra, i britannici sconfissero le truppe turche sulle alture di Gerusalemme fra l’8 e il 9 dicembre 1917; </a:t>
            </a:r>
            <a:r>
              <a:rPr lang="it-IT" dirty="0" err="1" smtClean="0"/>
              <a:t>Allenby</a:t>
            </a:r>
            <a:r>
              <a:rPr lang="it-IT" dirty="0" smtClean="0"/>
              <a:t> entrò in Gerusalemme l’11 dicembre</a:t>
            </a:r>
          </a:p>
        </p:txBody>
      </p:sp>
      <p:pic>
        <p:nvPicPr>
          <p:cNvPr id="4" name="Immagine 3" descr="Jewish_legion_hakotel_1917.jpg"/>
          <p:cNvPicPr>
            <a:picLocks noChangeAspect="1"/>
          </p:cNvPicPr>
          <p:nvPr/>
        </p:nvPicPr>
        <p:blipFill>
          <a:blip r:embed="rId3" cstate="print"/>
          <a:stretch>
            <a:fillRect/>
          </a:stretch>
        </p:blipFill>
        <p:spPr>
          <a:xfrm>
            <a:off x="2339752" y="3861048"/>
            <a:ext cx="4868468" cy="299695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Organizzazione della Legione Ebraica</a:t>
            </a:r>
            <a:endParaRPr lang="it-IT" dirty="0"/>
          </a:p>
        </p:txBody>
      </p:sp>
      <p:sp>
        <p:nvSpPr>
          <p:cNvPr id="3" name="Segnaposto contenuto 2"/>
          <p:cNvSpPr>
            <a:spLocks noGrp="1"/>
          </p:cNvSpPr>
          <p:nvPr>
            <p:ph idx="1"/>
          </p:nvPr>
        </p:nvSpPr>
        <p:spPr>
          <a:xfrm>
            <a:off x="457200" y="1600200"/>
            <a:ext cx="5194920" cy="4525963"/>
          </a:xfrm>
        </p:spPr>
        <p:txBody>
          <a:bodyPr>
            <a:normAutofit fontScale="47500" lnSpcReduction="20000"/>
          </a:bodyPr>
          <a:lstStyle/>
          <a:p>
            <a:r>
              <a:rPr lang="it-IT" dirty="0" smtClean="0"/>
              <a:t>La prima unità pronta al combattimento fu inquadrata in Gran Bretagna nel 38mo Battaglione di Fucilieri (circa 1500 uomini) e poté imbarcarsi per il fronte palestinese il 2 febbraio 1918, in maggioranza ebrei russi e inglesi</a:t>
            </a:r>
          </a:p>
          <a:p>
            <a:r>
              <a:rPr lang="it-IT" dirty="0" smtClean="0"/>
              <a:t>Subito dopo la pubblicazione della dichiarazione </a:t>
            </a:r>
            <a:r>
              <a:rPr lang="it-IT" dirty="0" err="1" smtClean="0"/>
              <a:t>Balfour</a:t>
            </a:r>
            <a:r>
              <a:rPr lang="it-IT" dirty="0" smtClean="0"/>
              <a:t>, nel novembre del 1917, iniziò il reclutamento di una legione ebraica statunitense; questa unità entrò in linea nell’aprile del 1918 sotto le insegne del 39mo Battaglione di Fucilieri</a:t>
            </a:r>
          </a:p>
          <a:p>
            <a:r>
              <a:rPr lang="it-IT" dirty="0" smtClean="0"/>
              <a:t>Dopo la liberazione della Palestina meridionale, 1000 ebrei palestinesi (ed ebrei precedentemente inquadrati nell’esercito ottomano) vennero reclutati da </a:t>
            </a:r>
            <a:r>
              <a:rPr lang="it-IT" dirty="0" err="1" smtClean="0"/>
              <a:t>Jabotinskij</a:t>
            </a:r>
            <a:r>
              <a:rPr lang="it-IT" dirty="0" smtClean="0"/>
              <a:t> e formarono il 40mo Battaglione di Fucilieri</a:t>
            </a:r>
          </a:p>
          <a:p>
            <a:r>
              <a:rPr lang="it-IT" dirty="0" smtClean="0"/>
              <a:t>Vennero formati altri due battaglioni (il 41mo e il 42mo) che però vennero tenuti in riserva a Plymouth e non entrarono mai in azione nella campagna del 1918</a:t>
            </a:r>
          </a:p>
          <a:p>
            <a:r>
              <a:rPr lang="it-IT" dirty="0" smtClean="0"/>
              <a:t>In totale, la Legione Ebraica era forte di 5000 uomini in prima linea e 5600 in riserva o in addestramento, tutti volontari. Secondo le statistiche di </a:t>
            </a:r>
            <a:r>
              <a:rPr lang="it-IT" dirty="0" err="1" smtClean="0"/>
              <a:t>Jabotinskij</a:t>
            </a:r>
            <a:r>
              <a:rPr lang="it-IT" dirty="0" smtClean="0"/>
              <a:t>, era costituita al </a:t>
            </a:r>
            <a:r>
              <a:rPr lang="en-US" dirty="0" smtClean="0"/>
              <a:t>34% </a:t>
            </a:r>
            <a:r>
              <a:rPr lang="en-US" dirty="0" err="1" smtClean="0"/>
              <a:t>da</a:t>
            </a:r>
            <a:r>
              <a:rPr lang="en-US" dirty="0" smtClean="0"/>
              <a:t> </a:t>
            </a:r>
            <a:r>
              <a:rPr lang="en-US" dirty="0" err="1" smtClean="0"/>
              <a:t>ebrei</a:t>
            </a:r>
            <a:r>
              <a:rPr lang="en-US" dirty="0" smtClean="0"/>
              <a:t> </a:t>
            </a:r>
            <a:r>
              <a:rPr lang="en-US" dirty="0" err="1" smtClean="0"/>
              <a:t>americani</a:t>
            </a:r>
            <a:r>
              <a:rPr lang="en-US" dirty="0" smtClean="0"/>
              <a:t>, al 30% </a:t>
            </a:r>
            <a:r>
              <a:rPr lang="en-US" dirty="0" err="1" smtClean="0"/>
              <a:t>da</a:t>
            </a:r>
            <a:r>
              <a:rPr lang="en-US" dirty="0" smtClean="0"/>
              <a:t> </a:t>
            </a:r>
            <a:r>
              <a:rPr lang="en-US" dirty="0" err="1" smtClean="0"/>
              <a:t>ebrei</a:t>
            </a:r>
            <a:r>
              <a:rPr lang="en-US" dirty="0" smtClean="0"/>
              <a:t> </a:t>
            </a:r>
            <a:r>
              <a:rPr lang="en-US" dirty="0" err="1" smtClean="0"/>
              <a:t>palestinesi</a:t>
            </a:r>
            <a:r>
              <a:rPr lang="en-US" dirty="0" smtClean="0"/>
              <a:t>, al 28% </a:t>
            </a:r>
            <a:r>
              <a:rPr lang="en-US" dirty="0" err="1" smtClean="0"/>
              <a:t>da</a:t>
            </a:r>
            <a:r>
              <a:rPr lang="en-US" dirty="0" smtClean="0"/>
              <a:t> </a:t>
            </a:r>
            <a:r>
              <a:rPr lang="en-US" dirty="0" err="1" smtClean="0"/>
              <a:t>ebrei</a:t>
            </a:r>
            <a:r>
              <a:rPr lang="en-US" dirty="0" smtClean="0"/>
              <a:t> </a:t>
            </a:r>
            <a:r>
              <a:rPr lang="en-US" dirty="0" err="1" smtClean="0"/>
              <a:t>inglesi</a:t>
            </a:r>
            <a:r>
              <a:rPr lang="en-US" dirty="0" smtClean="0"/>
              <a:t> (e </a:t>
            </a:r>
            <a:r>
              <a:rPr lang="en-US" dirty="0" err="1" smtClean="0"/>
              <a:t>russi</a:t>
            </a:r>
            <a:r>
              <a:rPr lang="en-US" dirty="0" smtClean="0"/>
              <a:t> </a:t>
            </a:r>
            <a:r>
              <a:rPr lang="en-US" dirty="0" err="1" smtClean="0"/>
              <a:t>naturalizzati</a:t>
            </a:r>
            <a:r>
              <a:rPr lang="en-US" dirty="0" smtClean="0"/>
              <a:t>), al 6% </a:t>
            </a:r>
            <a:r>
              <a:rPr lang="en-US" dirty="0" err="1" smtClean="0"/>
              <a:t>da</a:t>
            </a:r>
            <a:r>
              <a:rPr lang="en-US" dirty="0" smtClean="0"/>
              <a:t> </a:t>
            </a:r>
            <a:r>
              <a:rPr lang="en-US" dirty="0" err="1" smtClean="0"/>
              <a:t>ebrei</a:t>
            </a:r>
            <a:r>
              <a:rPr lang="en-US" dirty="0" smtClean="0"/>
              <a:t> </a:t>
            </a:r>
            <a:r>
              <a:rPr lang="en-US" dirty="0" err="1" smtClean="0"/>
              <a:t>canadesi</a:t>
            </a:r>
            <a:r>
              <a:rPr lang="en-US" dirty="0" smtClean="0"/>
              <a:t>, </a:t>
            </a:r>
            <a:r>
              <a:rPr lang="en-US" dirty="0" err="1" smtClean="0"/>
              <a:t>da</a:t>
            </a:r>
            <a:r>
              <a:rPr lang="en-US" dirty="0" smtClean="0"/>
              <a:t> un 1% </a:t>
            </a:r>
            <a:r>
              <a:rPr lang="en-US" dirty="0" err="1" smtClean="0"/>
              <a:t>di</a:t>
            </a:r>
            <a:r>
              <a:rPr lang="en-US" dirty="0" smtClean="0"/>
              <a:t> </a:t>
            </a:r>
            <a:r>
              <a:rPr lang="en-US" dirty="0" err="1" smtClean="0"/>
              <a:t>ebrei</a:t>
            </a:r>
            <a:r>
              <a:rPr lang="en-US" dirty="0" smtClean="0"/>
              <a:t> </a:t>
            </a:r>
            <a:r>
              <a:rPr lang="en-US" dirty="0" err="1" smtClean="0"/>
              <a:t>prigionieri</a:t>
            </a:r>
            <a:r>
              <a:rPr lang="en-US" dirty="0" smtClean="0"/>
              <a:t> </a:t>
            </a:r>
            <a:r>
              <a:rPr lang="en-US" dirty="0" err="1" smtClean="0"/>
              <a:t>di</a:t>
            </a:r>
            <a:r>
              <a:rPr lang="en-US" dirty="0" smtClean="0"/>
              <a:t> </a:t>
            </a:r>
            <a:r>
              <a:rPr lang="en-US" dirty="0" err="1" smtClean="0"/>
              <a:t>guerra</a:t>
            </a:r>
            <a:r>
              <a:rPr lang="en-US" dirty="0" smtClean="0"/>
              <a:t> </a:t>
            </a:r>
            <a:r>
              <a:rPr lang="en-US" dirty="0" err="1" smtClean="0"/>
              <a:t>ottomani</a:t>
            </a:r>
            <a:r>
              <a:rPr lang="en-US" dirty="0" smtClean="0"/>
              <a:t> e </a:t>
            </a:r>
            <a:r>
              <a:rPr lang="en-US" dirty="0" err="1" smtClean="0"/>
              <a:t>da</a:t>
            </a:r>
            <a:r>
              <a:rPr lang="en-US" dirty="0" smtClean="0"/>
              <a:t> un 1% </a:t>
            </a:r>
            <a:r>
              <a:rPr lang="en-US" dirty="0" err="1" smtClean="0"/>
              <a:t>di</a:t>
            </a:r>
            <a:r>
              <a:rPr lang="en-US" dirty="0" smtClean="0"/>
              <a:t> </a:t>
            </a:r>
            <a:r>
              <a:rPr lang="en-US" dirty="0" err="1" smtClean="0"/>
              <a:t>ebrei</a:t>
            </a:r>
            <a:r>
              <a:rPr lang="en-US" dirty="0" smtClean="0"/>
              <a:t> </a:t>
            </a:r>
            <a:r>
              <a:rPr lang="en-US" dirty="0" err="1" smtClean="0"/>
              <a:t>argentini</a:t>
            </a:r>
            <a:endParaRPr lang="it-IT" dirty="0"/>
          </a:p>
        </p:txBody>
      </p:sp>
      <p:pic>
        <p:nvPicPr>
          <p:cNvPr id="4" name="Immagine 3" descr="jewish_legion2.jpg"/>
          <p:cNvPicPr>
            <a:picLocks noChangeAspect="1"/>
          </p:cNvPicPr>
          <p:nvPr/>
        </p:nvPicPr>
        <p:blipFill>
          <a:blip r:embed="rId3" cstate="print"/>
          <a:stretch>
            <a:fillRect/>
          </a:stretch>
        </p:blipFill>
        <p:spPr>
          <a:xfrm>
            <a:off x="5508104" y="1988840"/>
            <a:ext cx="3635896" cy="27671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L’alleanza arabo-sionista</a:t>
            </a:r>
            <a:endParaRPr lang="it-IT" dirty="0"/>
          </a:p>
        </p:txBody>
      </p:sp>
      <p:sp>
        <p:nvSpPr>
          <p:cNvPr id="3" name="Segnaposto contenuto 2"/>
          <p:cNvSpPr>
            <a:spLocks noGrp="1"/>
          </p:cNvSpPr>
          <p:nvPr>
            <p:ph idx="1"/>
          </p:nvPr>
        </p:nvSpPr>
        <p:spPr/>
        <p:txBody>
          <a:bodyPr>
            <a:normAutofit fontScale="47500" lnSpcReduction="20000"/>
          </a:bodyPr>
          <a:lstStyle/>
          <a:p>
            <a:r>
              <a:rPr lang="it-IT" dirty="0" smtClean="0"/>
              <a:t>Nel gennaio del 1918, </a:t>
            </a:r>
            <a:r>
              <a:rPr lang="it-IT" dirty="0" err="1" smtClean="0"/>
              <a:t>Chaim</a:t>
            </a:r>
            <a:r>
              <a:rPr lang="it-IT" dirty="0" smtClean="0"/>
              <a:t> </a:t>
            </a:r>
            <a:r>
              <a:rPr lang="it-IT" dirty="0" err="1" smtClean="0"/>
              <a:t>Weizmann</a:t>
            </a:r>
            <a:r>
              <a:rPr lang="it-IT" dirty="0" smtClean="0"/>
              <a:t> e il principe </a:t>
            </a:r>
            <a:r>
              <a:rPr lang="it-IT" dirty="0" err="1" smtClean="0"/>
              <a:t>Feisal</a:t>
            </a:r>
            <a:r>
              <a:rPr lang="it-IT" dirty="0" smtClean="0"/>
              <a:t> (figlio di Hussein), si incontrarono per la prima volta. Fu stipulata un’informale alleanza arabo-sionista. </a:t>
            </a:r>
            <a:r>
              <a:rPr lang="it-IT" dirty="0" err="1" smtClean="0"/>
              <a:t>Feisal</a:t>
            </a:r>
            <a:r>
              <a:rPr lang="it-IT" dirty="0" smtClean="0"/>
              <a:t> riconobbe nella nascita di un focolare ebraico in Palestina un obiettivo compatibile con gli interessi dell’indipendentismo degli arabi</a:t>
            </a:r>
          </a:p>
          <a:p>
            <a:r>
              <a:rPr lang="it-IT" dirty="0" smtClean="0"/>
              <a:t>Da un punto di vista militare, nella campagna del 1918, la Legione Ebraica avrebbe combattuto nel settore del Giordano, inquadrata nell’esercito regolare britannico, mentre le formazioni irregolari arabe avrebbero assecondato l’avanzata con azioni di guerriglia a Est del Giordano</a:t>
            </a:r>
          </a:p>
          <a:p>
            <a:r>
              <a:rPr lang="it-IT" dirty="0" smtClean="0"/>
              <a:t>Gli arabi di Palestina, al contrario, rimasero fedeli fino all’ultimo all’Impero Ottomano. </a:t>
            </a:r>
            <a:r>
              <a:rPr lang="it-IT" dirty="0" err="1" smtClean="0"/>
              <a:t>Haj</a:t>
            </a:r>
            <a:r>
              <a:rPr lang="it-IT" dirty="0" smtClean="0"/>
              <a:t> </a:t>
            </a:r>
            <a:r>
              <a:rPr lang="it-IT" dirty="0" err="1" smtClean="0"/>
              <a:t>Amin</a:t>
            </a:r>
            <a:r>
              <a:rPr lang="it-IT" dirty="0" smtClean="0"/>
              <a:t> al </a:t>
            </a:r>
            <a:r>
              <a:rPr lang="it-IT" dirty="0" err="1" smtClean="0"/>
              <a:t>Husseini</a:t>
            </a:r>
            <a:r>
              <a:rPr lang="it-IT" dirty="0" smtClean="0"/>
              <a:t>, futuro Gran Muftì di Gerusalemme (nonché zio di Arafat), era un ufficiale ottomano che, all’ingresso delle truppe britanniche nella città, si disfò della sua divisa per non essere fatto prigioniero. Negli anni successivi alla guerra, fu lui il principale ispiratore delle violenze anti-ebraiche in Palestina</a:t>
            </a:r>
          </a:p>
          <a:p>
            <a:r>
              <a:rPr lang="it-IT" dirty="0" smtClean="0"/>
              <a:t>Un grave ostacolo all’alleanza arabo-sionista fu costituito anche dai funzionari amministrativi britannici in Palestina, che non vedevano di buon occhio la prevista immigrazione ebraica, né la nascita di un focolare nazionale e preferivano ottenere l’appoggio della popolazione araba palestinese. </a:t>
            </a:r>
            <a:r>
              <a:rPr lang="it-IT" dirty="0" err="1" smtClean="0"/>
              <a:t>Weizmann</a:t>
            </a:r>
            <a:r>
              <a:rPr lang="it-IT" dirty="0" smtClean="0"/>
              <a:t>, a Gerusalemme, non riuscì a dialogare in modo costruttivo con il nuovo apparato civile-militare britannico </a:t>
            </a:r>
          </a:p>
          <a:p>
            <a:r>
              <a:rPr lang="it-IT" dirty="0" smtClean="0"/>
              <a:t>Sul fronte palestinese, la Legione Ebraica fu sempre costretta entro il perimetro dei suoi accampamenti, i suoi soldati erano molto spesso oggetto di discriminazioni e abusi da parte della polizia militare britannica ed erano costretti a levarsi le insegne per poter uscire dagli acquartieramenti. Per questo scoppiarono alcuni ammutinamenti nell’estate del 1918 e 101 militari sionisti vennero arrestati e condannati a pene detentive dai 7 anni in giù</a:t>
            </a:r>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Medio Oriente di Lawrence</a:t>
            </a:r>
            <a:endParaRPr lang="it-IT" dirty="0"/>
          </a:p>
        </p:txBody>
      </p:sp>
      <p:sp>
        <p:nvSpPr>
          <p:cNvPr id="3" name="Segnaposto contenuto 2"/>
          <p:cNvSpPr>
            <a:spLocks noGrp="1"/>
          </p:cNvSpPr>
          <p:nvPr>
            <p:ph idx="1"/>
          </p:nvPr>
        </p:nvSpPr>
        <p:spPr>
          <a:xfrm>
            <a:off x="457200" y="1600201"/>
            <a:ext cx="8229600" cy="1684783"/>
          </a:xfrm>
        </p:spPr>
        <p:txBody>
          <a:bodyPr>
            <a:normAutofit fontScale="40000" lnSpcReduction="20000"/>
          </a:bodyPr>
          <a:lstStyle/>
          <a:p>
            <a:r>
              <a:rPr lang="it-IT" dirty="0" smtClean="0"/>
              <a:t>Thomas E. Lawrence, il famigerato Lawrence d’Arabia, fra il 1917 e il 1918 concepì una nuova mappa del Medio Oriente post-bellico</a:t>
            </a:r>
          </a:p>
          <a:p>
            <a:r>
              <a:rPr lang="it-IT" dirty="0" smtClean="0"/>
              <a:t>Guidato dal principio dell’autodeterminazione, la sua idea politica, accettata sia da </a:t>
            </a:r>
            <a:r>
              <a:rPr lang="it-IT" dirty="0" err="1" smtClean="0"/>
              <a:t>Feisal</a:t>
            </a:r>
            <a:r>
              <a:rPr lang="it-IT" dirty="0" smtClean="0"/>
              <a:t> che da </a:t>
            </a:r>
            <a:r>
              <a:rPr lang="it-IT" dirty="0" err="1" smtClean="0"/>
              <a:t>Weizmann</a:t>
            </a:r>
            <a:r>
              <a:rPr lang="it-IT" dirty="0" smtClean="0"/>
              <a:t>, si fondava sull’accordo fra un grande regno arabo (guidato dalla dinastia </a:t>
            </a:r>
            <a:r>
              <a:rPr lang="it-IT" dirty="0" err="1" smtClean="0"/>
              <a:t>hashemita</a:t>
            </a:r>
            <a:r>
              <a:rPr lang="it-IT" dirty="0" smtClean="0"/>
              <a:t>) e una piccola Palestina ebraica</a:t>
            </a:r>
          </a:p>
          <a:p>
            <a:r>
              <a:rPr lang="it-IT" dirty="0" smtClean="0"/>
              <a:t>Il suo piano mediorientale, presentato dopo la guerra alla Conferenza di Pace di Parigi (1919), prevedeva la divisione della “mezzaluna fertile” fra i tre principi </a:t>
            </a:r>
            <a:r>
              <a:rPr lang="it-IT" dirty="0" err="1" smtClean="0"/>
              <a:t>hashemiti</a:t>
            </a:r>
            <a:r>
              <a:rPr lang="it-IT" dirty="0" smtClean="0"/>
              <a:t>, il primo assegnato a </a:t>
            </a:r>
            <a:r>
              <a:rPr lang="it-IT" dirty="0" err="1" smtClean="0"/>
              <a:t>Feisal</a:t>
            </a:r>
            <a:r>
              <a:rPr lang="it-IT" dirty="0" smtClean="0"/>
              <a:t> e indipendente, il secondo assegnato a </a:t>
            </a:r>
            <a:r>
              <a:rPr lang="it-IT" dirty="0" err="1" smtClean="0"/>
              <a:t>Zeid</a:t>
            </a:r>
            <a:r>
              <a:rPr lang="it-IT" dirty="0" smtClean="0"/>
              <a:t> sotto mandato britannico, il terzo </a:t>
            </a:r>
            <a:r>
              <a:rPr lang="it-IT" smtClean="0"/>
              <a:t>(</a:t>
            </a:r>
            <a:r>
              <a:rPr lang="it-IT" smtClean="0"/>
              <a:t>l’Iraq) </a:t>
            </a:r>
            <a:r>
              <a:rPr lang="it-IT" dirty="0" smtClean="0"/>
              <a:t>ad Abdullah, sotto protezione britannica. Ai francesi sarebbe spettato il solo Libano. La Palestina sarebbe diventata una patria ebraica, unita e destinata all’indipendenza</a:t>
            </a:r>
            <a:endParaRPr lang="it-IT" dirty="0"/>
          </a:p>
        </p:txBody>
      </p:sp>
      <p:pic>
        <p:nvPicPr>
          <p:cNvPr id="4" name="Immagine 3" descr="lawrence_map800.jpg"/>
          <p:cNvPicPr>
            <a:picLocks noChangeAspect="1"/>
          </p:cNvPicPr>
          <p:nvPr/>
        </p:nvPicPr>
        <p:blipFill>
          <a:blip r:embed="rId3" cstate="print"/>
          <a:stretch>
            <a:fillRect/>
          </a:stretch>
        </p:blipFill>
        <p:spPr>
          <a:xfrm>
            <a:off x="2123728" y="2996952"/>
            <a:ext cx="4321656" cy="415543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Armageddon</a:t>
            </a:r>
            <a:r>
              <a:rPr lang="it-IT" dirty="0" smtClean="0"/>
              <a:t> 1918</a:t>
            </a:r>
            <a:endParaRPr lang="it-IT" dirty="0"/>
          </a:p>
        </p:txBody>
      </p:sp>
      <p:sp>
        <p:nvSpPr>
          <p:cNvPr id="3" name="Segnaposto contenuto 2"/>
          <p:cNvSpPr>
            <a:spLocks noGrp="1"/>
          </p:cNvSpPr>
          <p:nvPr>
            <p:ph idx="1"/>
          </p:nvPr>
        </p:nvSpPr>
        <p:spPr>
          <a:xfrm>
            <a:off x="457200" y="1600200"/>
            <a:ext cx="4618856" cy="4525963"/>
          </a:xfrm>
        </p:spPr>
        <p:txBody>
          <a:bodyPr>
            <a:normAutofit fontScale="55000" lnSpcReduction="20000"/>
          </a:bodyPr>
          <a:lstStyle/>
          <a:p>
            <a:r>
              <a:rPr lang="it-IT" dirty="0" smtClean="0"/>
              <a:t>L’offensiva per la liberazione della Palestina e per la conquista della Siria doveva scattare nella primavera del 1918, ma quando i tedeschi lanciarono il loro attacco finale alla Francia, il 21 marzo, </a:t>
            </a:r>
            <a:r>
              <a:rPr lang="it-IT" dirty="0" err="1" smtClean="0"/>
              <a:t>Allenby</a:t>
            </a:r>
            <a:r>
              <a:rPr lang="it-IT" dirty="0" smtClean="0"/>
              <a:t> dovette cedere truppe al Fronte Occidentale</a:t>
            </a:r>
          </a:p>
          <a:p>
            <a:r>
              <a:rPr lang="it-IT" dirty="0" smtClean="0"/>
              <a:t>Nell’agosto del 1918, la Legione Ebraica venne dislocata nella Valle del Giordano, dove fu decimata dalla malaria</a:t>
            </a:r>
          </a:p>
          <a:p>
            <a:r>
              <a:rPr lang="it-IT" dirty="0" smtClean="0"/>
              <a:t>Solo nel settembre del 1918, tutto fu pronto per l’offensiva finale; fra il 19 e il 25 settembre l’esercito ottomano venne annientato nella battaglia di </a:t>
            </a:r>
            <a:r>
              <a:rPr lang="it-IT" dirty="0" err="1" smtClean="0"/>
              <a:t>Megiddo</a:t>
            </a:r>
            <a:r>
              <a:rPr lang="it-IT" dirty="0" smtClean="0"/>
              <a:t> (</a:t>
            </a:r>
            <a:r>
              <a:rPr lang="it-IT" dirty="0" err="1" smtClean="0"/>
              <a:t>Armageddon</a:t>
            </a:r>
            <a:r>
              <a:rPr lang="it-IT" dirty="0" smtClean="0"/>
              <a:t>). La Legione Ebraica partecipò al completo alla grande e decisiva battaglia, conquistando una testa di ponte sul Giordano e occupando la città giordana di Salt</a:t>
            </a:r>
          </a:p>
          <a:p>
            <a:endParaRPr lang="it-IT" dirty="0" smtClean="0"/>
          </a:p>
        </p:txBody>
      </p:sp>
      <p:pic>
        <p:nvPicPr>
          <p:cNvPr id="4" name="Immagine 3" descr="Megiddo.jpg"/>
          <p:cNvPicPr>
            <a:picLocks noChangeAspect="1"/>
          </p:cNvPicPr>
          <p:nvPr/>
        </p:nvPicPr>
        <p:blipFill>
          <a:blip r:embed="rId3" cstate="print"/>
          <a:stretch>
            <a:fillRect/>
          </a:stretch>
        </p:blipFill>
        <p:spPr>
          <a:xfrm>
            <a:off x="5148064" y="1164911"/>
            <a:ext cx="3847706" cy="554907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Reggimenti Giudaici</a:t>
            </a:r>
            <a:endParaRPr lang="it-IT" dirty="0"/>
          </a:p>
        </p:txBody>
      </p:sp>
      <p:sp>
        <p:nvSpPr>
          <p:cNvPr id="3" name="Segnaposto contenuto 2"/>
          <p:cNvSpPr>
            <a:spLocks noGrp="1"/>
          </p:cNvSpPr>
          <p:nvPr>
            <p:ph idx="1"/>
          </p:nvPr>
        </p:nvSpPr>
        <p:spPr>
          <a:xfrm>
            <a:off x="457200" y="1600200"/>
            <a:ext cx="4978896" cy="4525963"/>
          </a:xfrm>
        </p:spPr>
        <p:txBody>
          <a:bodyPr>
            <a:normAutofit fontScale="47500" lnSpcReduction="20000"/>
          </a:bodyPr>
          <a:lstStyle/>
          <a:p>
            <a:r>
              <a:rPr lang="it-IT" dirty="0" smtClean="0"/>
              <a:t>Considerando che le file della Legione Ebraica si stavano ingrossando, il War Office britannico prese in considerazione la creazione di una Brigata Ebraica; </a:t>
            </a:r>
            <a:r>
              <a:rPr lang="it-IT" dirty="0" err="1" smtClean="0"/>
              <a:t>Allenby</a:t>
            </a:r>
            <a:r>
              <a:rPr lang="it-IT" dirty="0" smtClean="0"/>
              <a:t> si oppose, poi iniziò a cambiare idea, ma la guerra finì e il dibattito si interruppe</a:t>
            </a:r>
          </a:p>
          <a:p>
            <a:r>
              <a:rPr lang="it-IT" dirty="0" smtClean="0"/>
              <a:t>Dopo la fine della campagna palestinese, i battaglioni della Legione Ebraica adottarono le loro insegne (la menorah e la scritta “</a:t>
            </a:r>
            <a:r>
              <a:rPr lang="it-IT" dirty="0" err="1" smtClean="0"/>
              <a:t>kadima</a:t>
            </a:r>
            <a:r>
              <a:rPr lang="it-IT" dirty="0" smtClean="0"/>
              <a:t>”) e divennero Reggimenti Giudaici</a:t>
            </a:r>
          </a:p>
          <a:p>
            <a:r>
              <a:rPr lang="it-IT" dirty="0" smtClean="0"/>
              <a:t>L’Impero Ottomano firmò la resa il 31 ottobre 1918. Le truppe britanniche completarono ad Aleppo la loro avanzata in Siria</a:t>
            </a:r>
          </a:p>
          <a:p>
            <a:r>
              <a:rPr lang="it-IT" dirty="0" smtClean="0"/>
              <a:t>Nel corso del 1919, la Legione Ebraica venne smobilitata, come tutte le unità dell’esercito britannico</a:t>
            </a:r>
          </a:p>
          <a:p>
            <a:r>
              <a:rPr lang="it-IT" dirty="0" smtClean="0"/>
              <a:t>Con lo scoppio della prima rivolta araba (1920), quel che restava della Legione Ebraica (circa 400 uomini) ebbe l’ordine di rimanere nelle caserme</a:t>
            </a:r>
          </a:p>
          <a:p>
            <a:r>
              <a:rPr lang="it-IT" dirty="0" err="1" smtClean="0"/>
              <a:t>Jabotinskij</a:t>
            </a:r>
            <a:r>
              <a:rPr lang="it-IT" dirty="0" smtClean="0"/>
              <a:t>, agendo autonomamente, riorganizzò due compagnie smobilitate della Legione Ebraica nell’</a:t>
            </a:r>
            <a:r>
              <a:rPr lang="it-IT" dirty="0" err="1" smtClean="0"/>
              <a:t>Haganah</a:t>
            </a:r>
            <a:r>
              <a:rPr lang="it-IT" dirty="0" smtClean="0"/>
              <a:t>, il corpo per l’autodifesa ebraica in Palestina</a:t>
            </a:r>
          </a:p>
          <a:p>
            <a:pPr>
              <a:buNone/>
            </a:pPr>
            <a:endParaRPr lang="it-IT" dirty="0"/>
          </a:p>
        </p:txBody>
      </p:sp>
      <p:pic>
        <p:nvPicPr>
          <p:cNvPr id="4" name="Immagine 3" descr="judean_regiment.jpg"/>
          <p:cNvPicPr>
            <a:picLocks noChangeAspect="1"/>
          </p:cNvPicPr>
          <p:nvPr/>
        </p:nvPicPr>
        <p:blipFill>
          <a:blip r:embed="rId3" cstate="print"/>
          <a:stretch>
            <a:fillRect/>
          </a:stretch>
        </p:blipFill>
        <p:spPr>
          <a:xfrm>
            <a:off x="5580112" y="1916832"/>
            <a:ext cx="2862064" cy="31940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1919, l’indipendenza tradita</a:t>
            </a:r>
            <a:endParaRPr lang="it-IT" dirty="0"/>
          </a:p>
        </p:txBody>
      </p:sp>
      <p:sp>
        <p:nvSpPr>
          <p:cNvPr id="3" name="Segnaposto contenuto 2"/>
          <p:cNvSpPr>
            <a:spLocks noGrp="1"/>
          </p:cNvSpPr>
          <p:nvPr>
            <p:ph idx="1"/>
          </p:nvPr>
        </p:nvSpPr>
        <p:spPr/>
        <p:txBody>
          <a:bodyPr>
            <a:normAutofit fontScale="47500" lnSpcReduction="20000"/>
          </a:bodyPr>
          <a:lstStyle/>
          <a:p>
            <a:pPr marL="514350" indent="-514350"/>
            <a:r>
              <a:rPr lang="it-IT" dirty="0" smtClean="0"/>
              <a:t>Contrariamente agli impegni presi, il percorso già avviato verso la nascita di uno Stato ebraico venne bruscamente interrotto subito dopo la guerra</a:t>
            </a:r>
          </a:p>
          <a:p>
            <a:pPr marL="514350" indent="-514350">
              <a:buFont typeface="+mj-lt"/>
              <a:buAutoNum type="arabicPeriod"/>
            </a:pPr>
            <a:r>
              <a:rPr lang="it-IT" dirty="0" smtClean="0"/>
              <a:t>Il principe arabo </a:t>
            </a:r>
            <a:r>
              <a:rPr lang="it-IT" dirty="0" err="1" smtClean="0"/>
              <a:t>Feisal</a:t>
            </a:r>
            <a:r>
              <a:rPr lang="it-IT" dirty="0" smtClean="0"/>
              <a:t>, che aveva riconosciuto la legittimità di una patria ebraica nel gennaio del 1918 e poi, ancora più formalmente, con l’Accordo </a:t>
            </a:r>
            <a:r>
              <a:rPr lang="it-IT" dirty="0" err="1" smtClean="0"/>
              <a:t>Feisal-Weizmann</a:t>
            </a:r>
            <a:r>
              <a:rPr lang="it-IT" dirty="0" smtClean="0"/>
              <a:t> del 3 gennaio 1919, nel 1920 fu spodestato dall’occupazione francese della Siria, di cui si era proclamato re. Vennero dunque a mancare i presupposti per la realizzazione del progetto di Lawrence d’Arabia</a:t>
            </a:r>
          </a:p>
          <a:p>
            <a:pPr marL="514350" indent="-514350">
              <a:buFont typeface="+mj-lt"/>
              <a:buAutoNum type="arabicPeriod"/>
            </a:pPr>
            <a:r>
              <a:rPr lang="it-IT" dirty="0" smtClean="0"/>
              <a:t>Le autorità britanniche in Palestina (soprattutto i militari) confermarono la loro tendenza anti-sionista, sostenendo anche l’ascesa di </a:t>
            </a:r>
            <a:r>
              <a:rPr lang="it-IT" dirty="0" err="1" smtClean="0"/>
              <a:t>Haj</a:t>
            </a:r>
            <a:r>
              <a:rPr lang="it-IT" dirty="0" smtClean="0"/>
              <a:t> </a:t>
            </a:r>
            <a:r>
              <a:rPr lang="it-IT" dirty="0" err="1" smtClean="0"/>
              <a:t>Amin</a:t>
            </a:r>
            <a:r>
              <a:rPr lang="it-IT" dirty="0" smtClean="0"/>
              <a:t> al </a:t>
            </a:r>
            <a:r>
              <a:rPr lang="it-IT" dirty="0" err="1" smtClean="0"/>
              <a:t>Husseini</a:t>
            </a:r>
            <a:r>
              <a:rPr lang="it-IT" dirty="0" smtClean="0"/>
              <a:t> al ruolo di Gran Muftì di Gerusalemme</a:t>
            </a:r>
          </a:p>
          <a:p>
            <a:pPr marL="514350" indent="-514350">
              <a:buFont typeface="+mj-lt"/>
              <a:buAutoNum type="arabicPeriod"/>
            </a:pPr>
            <a:r>
              <a:rPr lang="it-IT" dirty="0" smtClean="0"/>
              <a:t>La prima rivolta araba, nel 1920, indusse gli inglesi ad un atteggiamento ancor più prudente sull’immigrazione ebraica</a:t>
            </a:r>
          </a:p>
          <a:p>
            <a:pPr marL="514350" indent="-514350">
              <a:buFont typeface="+mj-lt"/>
              <a:buAutoNum type="arabicPeriod"/>
            </a:pPr>
            <a:r>
              <a:rPr lang="it-IT" dirty="0" smtClean="0"/>
              <a:t>La caduta del secondo governo di Lloyd George, nel 1922, privò i sionisti di un alleato fondamentale a Londra</a:t>
            </a:r>
          </a:p>
          <a:p>
            <a:pPr marL="514350" indent="-514350">
              <a:buFont typeface="+mj-lt"/>
              <a:buAutoNum type="arabicPeriod"/>
            </a:pPr>
            <a:r>
              <a:rPr lang="it-IT" dirty="0" smtClean="0"/>
              <a:t>Nel 1925, con il ritorno in Gran Bretagna di Herbert Samuel, che nel 1920 era stato nominato primo Alto Commissario per la Palestina, gli ebrei palestinesi persero un altro uomo-chiave del progetto sionista</a:t>
            </a:r>
          </a:p>
          <a:p>
            <a:pPr marL="514350" indent="-514350"/>
            <a:r>
              <a:rPr lang="it-IT" dirty="0" smtClean="0"/>
              <a:t>Nonostante avesse combattuto dalla parte dei vincitori, come altre nazionalità in cerca di indipendenza (quali la Cecoslovacchia e la Polonia), la futura Israele non ebbe la fortuna di essere una delle tante nazioni nate dopo la Prima Guerra Mondiale. Le conseguenze di questo vero e proprio tradimento furono subite dagli ebrei europei nella Seconda Guerra Mondiale</a:t>
            </a:r>
            <a:endParaRPr lang="it-IT"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Jihad</a:t>
            </a:r>
            <a:endParaRPr lang="it-IT" dirty="0"/>
          </a:p>
        </p:txBody>
      </p:sp>
      <p:sp>
        <p:nvSpPr>
          <p:cNvPr id="3" name="Segnaposto contenuto 2"/>
          <p:cNvSpPr>
            <a:spLocks noGrp="1"/>
          </p:cNvSpPr>
          <p:nvPr>
            <p:ph idx="1"/>
          </p:nvPr>
        </p:nvSpPr>
        <p:spPr>
          <a:xfrm>
            <a:off x="457200" y="1600201"/>
            <a:ext cx="3034680" cy="4421087"/>
          </a:xfrm>
        </p:spPr>
        <p:txBody>
          <a:bodyPr>
            <a:normAutofit fontScale="47500" lnSpcReduction="20000"/>
          </a:bodyPr>
          <a:lstStyle/>
          <a:p>
            <a:r>
              <a:rPr lang="it-IT" dirty="0" smtClean="0"/>
              <a:t>La guerra assunse immediatamente una connotazione religiosa. Il 14 novembre 1914, a Costantinopoli, a nome dell’Imperatore, lo sceicco </a:t>
            </a:r>
            <a:r>
              <a:rPr lang="it-IT" dirty="0" err="1" smtClean="0"/>
              <a:t>ul</a:t>
            </a:r>
            <a:r>
              <a:rPr lang="it-IT" dirty="0" smtClean="0"/>
              <a:t> Islam proclamò la guerra santa “selettiva” contro Gran Bretagna, Francia, Russia, Serbia e Montenegro</a:t>
            </a:r>
          </a:p>
          <a:p>
            <a:r>
              <a:rPr lang="it-IT" dirty="0" smtClean="0"/>
              <a:t>Lo sceicco della Mecca (allora protettorato turco), Hussein al </a:t>
            </a:r>
            <a:r>
              <a:rPr lang="it-IT" dirty="0" err="1" smtClean="0"/>
              <a:t>Hashemi</a:t>
            </a:r>
            <a:r>
              <a:rPr lang="it-IT" dirty="0" smtClean="0"/>
              <a:t>, rifiutò di aderire alla Jihad, perché la considerava “incompatibile con una guerra di aggressione” e </a:t>
            </a:r>
            <a:r>
              <a:rPr lang="it-IT" dirty="0" err="1" smtClean="0"/>
              <a:t>dottrinariamente</a:t>
            </a:r>
            <a:r>
              <a:rPr lang="it-IT" dirty="0" smtClean="0"/>
              <a:t> “assurda” perché condotta al fianco di alleati cristiani (Germania e Impero Austro-Ungarico)</a:t>
            </a:r>
            <a:endParaRPr lang="it-IT" dirty="0"/>
          </a:p>
        </p:txBody>
      </p:sp>
      <p:pic>
        <p:nvPicPr>
          <p:cNvPr id="4" name="Immagine 3" descr="Sheikh-ul-Islam-Declares-A-Holy-War.jpg"/>
          <p:cNvPicPr>
            <a:picLocks noChangeAspect="1"/>
          </p:cNvPicPr>
          <p:nvPr/>
        </p:nvPicPr>
        <p:blipFill>
          <a:blip r:embed="rId3" cstate="print"/>
          <a:stretch>
            <a:fillRect/>
          </a:stretch>
        </p:blipFill>
        <p:spPr>
          <a:xfrm>
            <a:off x="3635896" y="1916832"/>
            <a:ext cx="5355307" cy="40438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Una ribellione globale musulmana</a:t>
            </a:r>
            <a:br>
              <a:rPr lang="it-IT" dirty="0" smtClean="0"/>
            </a:br>
            <a:r>
              <a:rPr lang="it-IT" dirty="0" smtClean="0"/>
              <a:t>la principale paura di Londra</a:t>
            </a:r>
            <a:endParaRPr lang="it-IT" dirty="0"/>
          </a:p>
        </p:txBody>
      </p:sp>
      <p:pic>
        <p:nvPicPr>
          <p:cNvPr id="4" name="Segnaposto contenuto 3" descr="impero_britannico.jpg"/>
          <p:cNvPicPr>
            <a:picLocks noGrp="1" noChangeAspect="1"/>
          </p:cNvPicPr>
          <p:nvPr>
            <p:ph idx="1"/>
          </p:nvPr>
        </p:nvPicPr>
        <p:blipFill>
          <a:blip r:embed="rId3" cstate="print"/>
          <a:stretch>
            <a:fillRect/>
          </a:stretch>
        </p:blipFill>
        <p:spPr>
          <a:xfrm>
            <a:off x="0" y="1916832"/>
            <a:ext cx="7992888" cy="534499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Jihad viene presa sul serio</a:t>
            </a:r>
            <a:endParaRPr lang="it-IT" dirty="0"/>
          </a:p>
        </p:txBody>
      </p:sp>
      <p:sp>
        <p:nvSpPr>
          <p:cNvPr id="3" name="Segnaposto contenuto 2"/>
          <p:cNvSpPr>
            <a:spLocks noGrp="1"/>
          </p:cNvSpPr>
          <p:nvPr>
            <p:ph idx="1"/>
          </p:nvPr>
        </p:nvSpPr>
        <p:spPr>
          <a:xfrm>
            <a:off x="457200" y="1600200"/>
            <a:ext cx="5050904" cy="4525963"/>
          </a:xfrm>
        </p:spPr>
        <p:txBody>
          <a:bodyPr>
            <a:normAutofit fontScale="47500" lnSpcReduction="20000"/>
          </a:bodyPr>
          <a:lstStyle/>
          <a:p>
            <a:r>
              <a:rPr lang="it-IT" dirty="0" smtClean="0"/>
              <a:t>La dichiarazione della Jihad da parte di Costantinopoli non fu solo un atto simbolico</a:t>
            </a:r>
          </a:p>
          <a:p>
            <a:r>
              <a:rPr lang="it-IT" dirty="0" smtClean="0"/>
              <a:t>La stragrande maggioranza delle popolazioni islamiche arabe e curde dell’Impero rispose al richiamo</a:t>
            </a:r>
          </a:p>
          <a:p>
            <a:r>
              <a:rPr lang="it-IT" dirty="0" smtClean="0"/>
              <a:t>Nell’Impero Britannico si combatté una piccola guerra nel Sudan, fa il maggio e il novembre del 1916</a:t>
            </a:r>
          </a:p>
          <a:p>
            <a:r>
              <a:rPr lang="it-IT" dirty="0" smtClean="0"/>
              <a:t>Dal novembre 1915 i senussiti in Libia, appoggiati da turchi e tedeschi, ingaggiarono due guerriglie parallele contro italiani e inglesi. L’incendio venne domato solo nel 1917</a:t>
            </a:r>
          </a:p>
          <a:p>
            <a:r>
              <a:rPr lang="it-IT" dirty="0" smtClean="0"/>
              <a:t>Tribù dell’Asia Centrale russa, prevalentemente musulmane, insorsero nel 1916 e la ribellione fu soppressa solo dai sovietici, nei primi anni ‘20</a:t>
            </a:r>
          </a:p>
          <a:p>
            <a:r>
              <a:rPr lang="it-IT" dirty="0" smtClean="0"/>
              <a:t>Il terrore di una ribellione musulmana globale era condiviso da opinione pubblica e governo britannici. Ne fu testimonianza il bestseller di fantapolitica “</a:t>
            </a:r>
            <a:r>
              <a:rPr lang="it-IT" dirty="0" err="1" smtClean="0"/>
              <a:t>Greenmantle</a:t>
            </a:r>
            <a:r>
              <a:rPr lang="it-IT" dirty="0" smtClean="0"/>
              <a:t>” (del 1916) di John </a:t>
            </a:r>
            <a:r>
              <a:rPr lang="it-IT" dirty="0" err="1" smtClean="0"/>
              <a:t>Buchan</a:t>
            </a:r>
            <a:endParaRPr lang="it-IT" dirty="0"/>
          </a:p>
        </p:txBody>
      </p:sp>
      <p:pic>
        <p:nvPicPr>
          <p:cNvPr id="4" name="Immagine 3" descr="greenmantle.jpg"/>
          <p:cNvPicPr>
            <a:picLocks noChangeAspect="1"/>
          </p:cNvPicPr>
          <p:nvPr/>
        </p:nvPicPr>
        <p:blipFill>
          <a:blip r:embed="rId3" cstate="print"/>
          <a:stretch>
            <a:fillRect/>
          </a:stretch>
        </p:blipFill>
        <p:spPr>
          <a:xfrm>
            <a:off x="5508104" y="1124744"/>
            <a:ext cx="3435096" cy="54010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governo </a:t>
            </a:r>
            <a:r>
              <a:rPr lang="it-IT" dirty="0" err="1" smtClean="0"/>
              <a:t>Asquith</a:t>
            </a:r>
            <a:r>
              <a:rPr lang="it-IT" dirty="0" smtClean="0"/>
              <a:t> si concentra solo sulla questione islamica</a:t>
            </a:r>
            <a:endParaRPr lang="it-IT" dirty="0"/>
          </a:p>
        </p:txBody>
      </p:sp>
      <p:sp>
        <p:nvSpPr>
          <p:cNvPr id="3" name="Segnaposto contenuto 2"/>
          <p:cNvSpPr>
            <a:spLocks noGrp="1"/>
          </p:cNvSpPr>
          <p:nvPr>
            <p:ph idx="1"/>
          </p:nvPr>
        </p:nvSpPr>
        <p:spPr>
          <a:xfrm>
            <a:off x="457200" y="1600200"/>
            <a:ext cx="3826768" cy="5257800"/>
          </a:xfrm>
        </p:spPr>
        <p:txBody>
          <a:bodyPr>
            <a:normAutofit fontScale="47500" lnSpcReduction="20000"/>
          </a:bodyPr>
          <a:lstStyle/>
          <a:p>
            <a:r>
              <a:rPr lang="it-IT" dirty="0" smtClean="0"/>
              <a:t>L’idea del governo </a:t>
            </a:r>
            <a:r>
              <a:rPr lang="it-IT" dirty="0" err="1" smtClean="0"/>
              <a:t>Asquith</a:t>
            </a:r>
            <a:r>
              <a:rPr lang="it-IT" dirty="0" smtClean="0"/>
              <a:t> per il dopoguerra nel Medio Oriente venne formulata nei primi mesi del 1915</a:t>
            </a:r>
          </a:p>
          <a:p>
            <a:r>
              <a:rPr lang="it-IT" dirty="0" smtClean="0"/>
              <a:t>Per il ministro della Guerra, </a:t>
            </a:r>
            <a:r>
              <a:rPr lang="it-IT" dirty="0" err="1" smtClean="0"/>
              <a:t>Horatio</a:t>
            </a:r>
            <a:r>
              <a:rPr lang="it-IT" dirty="0" smtClean="0"/>
              <a:t> Herbert </a:t>
            </a:r>
            <a:r>
              <a:rPr lang="it-IT" dirty="0" err="1" smtClean="0"/>
              <a:t>Kitchener</a:t>
            </a:r>
            <a:r>
              <a:rPr lang="it-IT" dirty="0" smtClean="0"/>
              <a:t>, la sovranità su tutta la regione mediorientale avrebbe dovuto essere sempre ottomana, ma l’amministrazione sarebbe stata gestita dalle potenze vincitrici</a:t>
            </a:r>
          </a:p>
          <a:p>
            <a:r>
              <a:rPr lang="it-IT" dirty="0" smtClean="0"/>
              <a:t>Per disinnescare la minaccia islamica, </a:t>
            </a:r>
            <a:r>
              <a:rPr lang="it-IT" dirty="0" err="1" smtClean="0"/>
              <a:t>Kitchner</a:t>
            </a:r>
            <a:r>
              <a:rPr lang="it-IT" dirty="0" smtClean="0"/>
              <a:t> proponeva di trasferire il Califfato alla Mecca, sotto protezione britannica</a:t>
            </a:r>
          </a:p>
          <a:p>
            <a:r>
              <a:rPr lang="it-IT" dirty="0" smtClean="0"/>
              <a:t>Due strategie si contrapponevano per il Medio Oriente. Il governo britannico dell’India finanziava </a:t>
            </a:r>
            <a:r>
              <a:rPr lang="it-IT" dirty="0" err="1" smtClean="0"/>
              <a:t>Ibn</a:t>
            </a:r>
            <a:r>
              <a:rPr lang="it-IT" dirty="0" smtClean="0"/>
              <a:t> </a:t>
            </a:r>
            <a:r>
              <a:rPr lang="it-IT" dirty="0" err="1" smtClean="0"/>
              <a:t>Saud</a:t>
            </a:r>
            <a:r>
              <a:rPr lang="it-IT" dirty="0" smtClean="0"/>
              <a:t> perché rimanesse neutrale, mentre iniziava una lenta invasione della Mesopotamia ottomana; dall’altra parte, Londra cominciava a corteggiare lo sceicco Hussein, nello </a:t>
            </a:r>
            <a:r>
              <a:rPr lang="it-IT" dirty="0" err="1" smtClean="0"/>
              <a:t>Hijaz</a:t>
            </a:r>
            <a:endParaRPr lang="it-IT" dirty="0" smtClean="0"/>
          </a:p>
          <a:p>
            <a:r>
              <a:rPr lang="it-IT" dirty="0" smtClean="0"/>
              <a:t>La strategia </a:t>
            </a:r>
            <a:r>
              <a:rPr lang="it-IT" dirty="0" err="1" smtClean="0"/>
              <a:t>pro-Hussein</a:t>
            </a:r>
            <a:r>
              <a:rPr lang="it-IT" dirty="0" smtClean="0"/>
              <a:t> ottenne un primo successo nel gennaio del 1916, quando venne creato al Cairo (su iniziativa del diplomatico Mark </a:t>
            </a:r>
            <a:r>
              <a:rPr lang="it-IT" dirty="0" err="1" smtClean="0"/>
              <a:t>Sykes</a:t>
            </a:r>
            <a:r>
              <a:rPr lang="it-IT" dirty="0" smtClean="0"/>
              <a:t>) l’</a:t>
            </a:r>
            <a:r>
              <a:rPr lang="it-IT" dirty="0" err="1" smtClean="0"/>
              <a:t>Arab</a:t>
            </a:r>
            <a:r>
              <a:rPr lang="it-IT" dirty="0" smtClean="0"/>
              <a:t> Bureau, con il compito di coordinare l’intelligence britannica nelle sue operazioni di contatto con i leader arabi anti-ottomani </a:t>
            </a:r>
            <a:endParaRPr lang="it-IT" dirty="0"/>
          </a:p>
        </p:txBody>
      </p:sp>
      <p:pic>
        <p:nvPicPr>
          <p:cNvPr id="4" name="Immagine 3" descr="Hijaz.png"/>
          <p:cNvPicPr>
            <a:picLocks noChangeAspect="1"/>
          </p:cNvPicPr>
          <p:nvPr/>
        </p:nvPicPr>
        <p:blipFill>
          <a:blip r:embed="rId3" cstate="print"/>
          <a:stretch>
            <a:fillRect/>
          </a:stretch>
        </p:blipFill>
        <p:spPr>
          <a:xfrm>
            <a:off x="4283968" y="1628800"/>
            <a:ext cx="4662611" cy="429309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memorandum Samuel</a:t>
            </a:r>
            <a:r>
              <a:rPr lang="it-IT" dirty="0"/>
              <a:t/>
            </a:r>
            <a:br>
              <a:rPr lang="it-IT" dirty="0"/>
            </a:br>
            <a:r>
              <a:rPr lang="it-IT" dirty="0" smtClean="0"/>
              <a:t>viene bocciato</a:t>
            </a:r>
            <a:endParaRPr lang="it-IT" dirty="0"/>
          </a:p>
        </p:txBody>
      </p:sp>
      <p:sp>
        <p:nvSpPr>
          <p:cNvPr id="3" name="Segnaposto contenuto 2"/>
          <p:cNvSpPr>
            <a:spLocks noGrp="1"/>
          </p:cNvSpPr>
          <p:nvPr>
            <p:ph idx="1"/>
          </p:nvPr>
        </p:nvSpPr>
        <p:spPr>
          <a:xfrm>
            <a:off x="457200" y="1600200"/>
            <a:ext cx="4834880" cy="5069160"/>
          </a:xfrm>
        </p:spPr>
        <p:txBody>
          <a:bodyPr>
            <a:normAutofit fontScale="47500" lnSpcReduction="20000"/>
          </a:bodyPr>
          <a:lstStyle/>
          <a:p>
            <a:r>
              <a:rPr lang="it-IT" dirty="0" smtClean="0"/>
              <a:t>Una primissima attenzione alla causa sionista risale già al gennaio del 1915</a:t>
            </a:r>
          </a:p>
          <a:p>
            <a:r>
              <a:rPr lang="it-IT" dirty="0" smtClean="0"/>
              <a:t>l’idea di creare una patria ebraica in Palestina (dove vivono già 94.000 ebrei), quale strumento di lotta contro l’Impero Ottomano, venne sposta da Herbert Samuel, ministro delle Poste di origine ebraica</a:t>
            </a:r>
          </a:p>
          <a:p>
            <a:r>
              <a:rPr lang="it-IT" dirty="0" smtClean="0"/>
              <a:t>Il suo memorandum, pubblicato nel marzo del 1915, venne bocciato per volontà di </a:t>
            </a:r>
            <a:r>
              <a:rPr lang="it-IT" dirty="0" err="1" smtClean="0"/>
              <a:t>Kitchener</a:t>
            </a:r>
            <a:r>
              <a:rPr lang="it-IT" dirty="0" smtClean="0"/>
              <a:t>, che riteneva la Palestina “strategicamente irrilevante”</a:t>
            </a:r>
          </a:p>
          <a:p>
            <a:r>
              <a:rPr lang="it-IT" dirty="0" smtClean="0"/>
              <a:t>Solo il ministro David Lloyd George, cancelliere dello scacchiere, si mostrava interessato alla proposta, più per motivi religiosi (anche se era agnostico, la sua origine era cristiana evangelica) che strategici</a:t>
            </a:r>
          </a:p>
          <a:p>
            <a:r>
              <a:rPr lang="it-IT" dirty="0" smtClean="0"/>
              <a:t>In modo più o meno esplicito, molti politici e ufficiali inglesi e lo stesso Mark </a:t>
            </a:r>
            <a:r>
              <a:rPr lang="it-IT" dirty="0" err="1" smtClean="0"/>
              <a:t>Sykes</a:t>
            </a:r>
            <a:r>
              <a:rPr lang="it-IT" dirty="0" smtClean="0"/>
              <a:t>, erano convinti della veridicità dei “Protocolli dei Savi di Sion”; erano persino convinti che la stessa rivoluzione dei Giovani Turchi del 1908 fosse parte di una congiura ebraica; c’era la convinzione diffusa che gli ebrei fossero dietro al governo tedesco</a:t>
            </a:r>
          </a:p>
          <a:p>
            <a:r>
              <a:rPr lang="it-IT" dirty="0" smtClean="0"/>
              <a:t>L’idea stessa di una eventuale concessione della Palestina ai sionisti era intesa da Mark </a:t>
            </a:r>
            <a:r>
              <a:rPr lang="it-IT" dirty="0" err="1" smtClean="0"/>
              <a:t>Sykes</a:t>
            </a:r>
            <a:r>
              <a:rPr lang="it-IT" dirty="0" smtClean="0"/>
              <a:t> come un modo per dividere il mondo ebraico al suo interno, che, a suo avviso, stava favorendo, a livello mondiale, una vittoria tedesca</a:t>
            </a:r>
            <a:endParaRPr lang="it-IT" dirty="0"/>
          </a:p>
        </p:txBody>
      </p:sp>
      <p:pic>
        <p:nvPicPr>
          <p:cNvPr id="4" name="Immagine 3" descr="samuel.jpg"/>
          <p:cNvPicPr>
            <a:picLocks noChangeAspect="1"/>
          </p:cNvPicPr>
          <p:nvPr/>
        </p:nvPicPr>
        <p:blipFill>
          <a:blip r:embed="rId3" cstate="print"/>
          <a:stretch>
            <a:fillRect/>
          </a:stretch>
        </p:blipFill>
        <p:spPr>
          <a:xfrm>
            <a:off x="5364088" y="1484784"/>
            <a:ext cx="3262143" cy="53732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err="1" smtClean="0"/>
              <a:t>Dardanelli</a:t>
            </a:r>
            <a:r>
              <a:rPr lang="it-IT" dirty="0" smtClean="0"/>
              <a:t> 1915</a:t>
            </a:r>
            <a:br>
              <a:rPr lang="it-IT" dirty="0" smtClean="0"/>
            </a:br>
            <a:endParaRPr lang="it-IT" dirty="0"/>
          </a:p>
        </p:txBody>
      </p:sp>
      <p:sp>
        <p:nvSpPr>
          <p:cNvPr id="3" name="Segnaposto contenuto 2"/>
          <p:cNvSpPr>
            <a:spLocks noGrp="1"/>
          </p:cNvSpPr>
          <p:nvPr>
            <p:ph idx="1"/>
          </p:nvPr>
        </p:nvSpPr>
        <p:spPr>
          <a:xfrm>
            <a:off x="457200" y="1600201"/>
            <a:ext cx="3322712" cy="4925143"/>
          </a:xfrm>
        </p:spPr>
        <p:txBody>
          <a:bodyPr>
            <a:normAutofit fontScale="47500" lnSpcReduction="20000"/>
          </a:bodyPr>
          <a:lstStyle/>
          <a:p>
            <a:r>
              <a:rPr lang="it-IT" dirty="0" smtClean="0"/>
              <a:t>Negli ultimi due mesi del 1914 e nei primi due del 1915 si svolse in Gran Bretagna un intenso dibattito strategico, su come sbloccare una situazione giunta allo stallo sia sul Fronte Occidentale che su quello Orientale</a:t>
            </a:r>
          </a:p>
          <a:p>
            <a:r>
              <a:rPr lang="it-IT" dirty="0" smtClean="0"/>
              <a:t>Solo nel gennaio del 1915 si fece strada l’idea di aprire un terzo fronte in Medio Oriente</a:t>
            </a:r>
          </a:p>
          <a:p>
            <a:r>
              <a:rPr lang="it-IT" dirty="0" smtClean="0"/>
              <a:t>Winston Churchill (ministro della Marina) accettò un piano di forzamento dei </a:t>
            </a:r>
            <a:r>
              <a:rPr lang="it-IT" dirty="0" err="1" smtClean="0"/>
              <a:t>Dardanelli</a:t>
            </a:r>
            <a:r>
              <a:rPr lang="it-IT" dirty="0" smtClean="0"/>
              <a:t> con l’impiego esclusivo di forze navali</a:t>
            </a:r>
          </a:p>
          <a:p>
            <a:r>
              <a:rPr lang="it-IT" dirty="0" smtClean="0"/>
              <a:t>Il 18 marzo del 1915 l’attacco navale fallì definitivamente e </a:t>
            </a:r>
            <a:r>
              <a:rPr lang="it-IT" dirty="0" err="1" smtClean="0"/>
              <a:t>Kitchener</a:t>
            </a:r>
            <a:r>
              <a:rPr lang="it-IT" dirty="0" smtClean="0"/>
              <a:t> fu costretto a mandare un corpo di spedizione di terra, per aprire la via dei </a:t>
            </a:r>
            <a:r>
              <a:rPr lang="it-IT" dirty="0" err="1" smtClean="0"/>
              <a:t>Dardanelli</a:t>
            </a:r>
            <a:endParaRPr lang="it-IT" dirty="0" smtClean="0"/>
          </a:p>
          <a:p>
            <a:r>
              <a:rPr lang="it-IT" dirty="0" smtClean="0"/>
              <a:t>L’invio di un corpo di spedizione di terra, diede ai sionisti l’occasione per inserirsi nell’operazione e proporre la creazione di un loro primo corpo combattente</a:t>
            </a:r>
            <a:endParaRPr lang="it-IT" dirty="0"/>
          </a:p>
        </p:txBody>
      </p:sp>
      <p:pic>
        <p:nvPicPr>
          <p:cNvPr id="4" name="Immagine 3" descr="irresistable_L.jpg"/>
          <p:cNvPicPr>
            <a:picLocks noChangeAspect="1"/>
          </p:cNvPicPr>
          <p:nvPr/>
        </p:nvPicPr>
        <p:blipFill>
          <a:blip r:embed="rId3" cstate="print"/>
          <a:stretch>
            <a:fillRect/>
          </a:stretch>
        </p:blipFill>
        <p:spPr>
          <a:xfrm>
            <a:off x="3851920" y="2276872"/>
            <a:ext cx="4873724" cy="36146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Corpo dei Mulattieri </a:t>
            </a:r>
            <a:r>
              <a:rPr lang="it-IT" dirty="0"/>
              <a:t>S</a:t>
            </a:r>
            <a:r>
              <a:rPr lang="it-IT" dirty="0" smtClean="0"/>
              <a:t>ionisti</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Fu il primo corpo militare regolare interamente ebraico della storia contemporanea, reclutato fra gli ebrei di Alessandria e i profughi rifugiati in Egitto, provenienti soprattutto da Russia e Palestina</a:t>
            </a:r>
          </a:p>
          <a:p>
            <a:r>
              <a:rPr lang="it-IT" dirty="0" smtClean="0"/>
              <a:t>Il 3 marzo la costituzione di una “Legione Ebraica” per combattere al fianco degli inglesi e liberare la Palestina venne votata dal consiglio ebraico di Alessandria, su iniziativa di </a:t>
            </a:r>
            <a:r>
              <a:rPr lang="it-IT" dirty="0" err="1" smtClean="0"/>
              <a:t>Zeev</a:t>
            </a:r>
            <a:r>
              <a:rPr lang="it-IT" dirty="0" smtClean="0"/>
              <a:t> </a:t>
            </a:r>
            <a:r>
              <a:rPr lang="it-IT" dirty="0" err="1" smtClean="0"/>
              <a:t>Jabotinskij</a:t>
            </a:r>
            <a:r>
              <a:rPr lang="it-IT" dirty="0" smtClean="0"/>
              <a:t> (già promotore dell’Organizzazione Ebraica di Autodifesa, quando era in Russia) e Joseph </a:t>
            </a:r>
            <a:r>
              <a:rPr lang="it-IT" dirty="0" err="1" smtClean="0"/>
              <a:t>Trumpeldor</a:t>
            </a:r>
            <a:r>
              <a:rPr lang="it-IT" dirty="0" smtClean="0"/>
              <a:t> (proveniente dalla Palestina e già organizzatore di forze di autodifesa locali)</a:t>
            </a:r>
          </a:p>
          <a:p>
            <a:r>
              <a:rPr lang="it-IT" dirty="0" smtClean="0"/>
              <a:t>Il 12 marzo la costituzione della Legione Ebraica venne approvata da un congresso di 200 sionisti di Alessandria</a:t>
            </a:r>
          </a:p>
          <a:p>
            <a:r>
              <a:rPr lang="it-IT" dirty="0" smtClean="0"/>
              <a:t>Il 15 marzo, il generale britannico Maxwell, comandante dell’EEF, la forza britannica in Egitto, respinse l’idea di reclutare stranieri nell’esercito britannico, sia di costituire un loro corpo combattente, tuttavia accettò una piccola forza logistica costituita da ebrei sionisti</a:t>
            </a:r>
            <a:endParaRPr lang="it-IT" dirty="0"/>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4318</Words>
  <Application>Microsoft Office PowerPoint</Application>
  <PresentationFormat>Presentazione su schermo (4:3)</PresentationFormat>
  <Paragraphs>181</Paragraphs>
  <Slides>27</Slides>
  <Notes>27</Notes>
  <HiddenSlides>0</HiddenSlides>
  <MMClips>0</MMClips>
  <ScaleCrop>false</ScaleCrop>
  <HeadingPairs>
    <vt:vector size="4" baseType="variant">
      <vt:variant>
        <vt:lpstr>Tema</vt:lpstr>
      </vt:variant>
      <vt:variant>
        <vt:i4>1</vt:i4>
      </vt:variant>
      <vt:variant>
        <vt:lpstr>Titoli diapositive</vt:lpstr>
      </vt:variant>
      <vt:variant>
        <vt:i4>27</vt:i4>
      </vt:variant>
    </vt:vector>
  </HeadingPairs>
  <TitlesOfParts>
    <vt:vector size="28" baseType="lpstr">
      <vt:lpstr>Tema di Office</vt:lpstr>
      <vt:lpstr>L’indipendenza mancata</vt:lpstr>
      <vt:lpstr>Uno scoppio accidentale</vt:lpstr>
      <vt:lpstr>Jihad</vt:lpstr>
      <vt:lpstr>Una ribellione globale musulmana la principale paura di Londra</vt:lpstr>
      <vt:lpstr>La Jihad viene presa sul serio</vt:lpstr>
      <vt:lpstr>Il governo Asquith si concentra solo sulla questione islamica</vt:lpstr>
      <vt:lpstr>Il memorandum Samuel viene bocciato</vt:lpstr>
      <vt:lpstr>Dardanelli 1915 </vt:lpstr>
      <vt:lpstr>Il Corpo dei Mulattieri Sionisti</vt:lpstr>
      <vt:lpstr>Gallipoli 1915: il battesimo del fuoco</vt:lpstr>
      <vt:lpstr>Nuove priorità britanniche nel 1916</vt:lpstr>
      <vt:lpstr>Il Medio Oriente concepito nel Patto Sykes-Picot</vt:lpstr>
      <vt:lpstr>La Palestina e il patto Sykes-Picot</vt:lpstr>
      <vt:lpstr>1917: si concretizza il sogno sionista</vt:lpstr>
      <vt:lpstr>La nascita della Legione Ebraica</vt:lpstr>
      <vt:lpstr>Stallo in Palestina</vt:lpstr>
      <vt:lpstr>Repressione turca</vt:lpstr>
      <vt:lpstr>Resistenza ebraica</vt:lpstr>
      <vt:lpstr>Sfondamento a Beersheva</vt:lpstr>
      <vt:lpstr>Verso la dichiarazione Balfour</vt:lpstr>
      <vt:lpstr>Gerusalemme Liberata</vt:lpstr>
      <vt:lpstr>Organizzazione della Legione Ebraica</vt:lpstr>
      <vt:lpstr>L’alleanza arabo-sionista</vt:lpstr>
      <vt:lpstr>Il Medio Oriente di Lawrence</vt:lpstr>
      <vt:lpstr>Armageddon 1918</vt:lpstr>
      <vt:lpstr>I Reggimenti Giudaici</vt:lpstr>
      <vt:lpstr>1919, l’indipendenza tradita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L’indipendenza mancata</dc:title>
  <dc:creator>Stefano Magni</dc:creator>
  <cp:lastModifiedBy>Stefano Magni</cp:lastModifiedBy>
  <cp:revision>108</cp:revision>
  <dcterms:created xsi:type="dcterms:W3CDTF">2013-02-19T10:42:45Z</dcterms:created>
  <dcterms:modified xsi:type="dcterms:W3CDTF">2013-02-24T00:24:30Z</dcterms:modified>
</cp:coreProperties>
</file>